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4" r:id="rId4"/>
    <p:sldId id="265" r:id="rId5"/>
    <p:sldId id="266" r:id="rId6"/>
    <p:sldId id="267" r:id="rId7"/>
    <p:sldId id="268" r:id="rId8"/>
    <p:sldId id="258" r:id="rId9"/>
    <p:sldId id="259" r:id="rId10"/>
    <p:sldId id="260" r:id="rId11"/>
    <p:sldId id="26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96"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LUMS\SEDC-Citi\SEDC-CITI%20Education%20Initiativ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G:\LUMS\SEDC-Citi\SEDC-CITI%20Education%20Initiative.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G:\LUMS\SEDC-Citi\SEDC-CITI%20Education%20Initiative.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28575">
              <a:noFill/>
            </a:ln>
          </c:spPr>
          <c:marker>
            <c:symbol val="circle"/>
            <c:size val="7"/>
            <c:spPr>
              <a:solidFill>
                <a:srgbClr val="4F81BD"/>
              </a:solidFill>
            </c:spPr>
          </c:marker>
          <c:xVal>
            <c:numRef>
              <c:f>Graphing!$E$9</c:f>
              <c:numCache>
                <c:formatCode>General</c:formatCode>
                <c:ptCount val="1"/>
                <c:pt idx="0">
                  <c:v>3</c:v>
                </c:pt>
              </c:numCache>
            </c:numRef>
          </c:xVal>
          <c:yVal>
            <c:numRef>
              <c:f>Graphing!$D$9</c:f>
              <c:numCache>
                <c:formatCode>General</c:formatCode>
                <c:ptCount val="1"/>
                <c:pt idx="0">
                  <c:v>1</c:v>
                </c:pt>
              </c:numCache>
            </c:numRef>
          </c:yVal>
          <c:smooth val="0"/>
        </c:ser>
        <c:ser>
          <c:idx val="1"/>
          <c:order val="1"/>
          <c:spPr>
            <a:ln w="28575">
              <a:noFill/>
            </a:ln>
          </c:spPr>
          <c:marker>
            <c:symbol val="circle"/>
            <c:size val="7"/>
            <c:spPr>
              <a:solidFill>
                <a:srgbClr val="4F81BD"/>
              </a:solidFill>
            </c:spPr>
          </c:marker>
          <c:xVal>
            <c:numRef>
              <c:f>Graphing!$E$10</c:f>
              <c:numCache>
                <c:formatCode>General</c:formatCode>
                <c:ptCount val="1"/>
                <c:pt idx="0">
                  <c:v>7.5</c:v>
                </c:pt>
              </c:numCache>
            </c:numRef>
          </c:xVal>
          <c:yVal>
            <c:numRef>
              <c:f>Graphing!$D$10</c:f>
              <c:numCache>
                <c:formatCode>General</c:formatCode>
                <c:ptCount val="1"/>
                <c:pt idx="0">
                  <c:v>2</c:v>
                </c:pt>
              </c:numCache>
            </c:numRef>
          </c:yVal>
          <c:smooth val="0"/>
        </c:ser>
        <c:ser>
          <c:idx val="2"/>
          <c:order val="2"/>
          <c:spPr>
            <a:ln w="28575">
              <a:noFill/>
            </a:ln>
          </c:spPr>
          <c:marker>
            <c:symbol val="circle"/>
            <c:size val="7"/>
            <c:spPr>
              <a:solidFill>
                <a:srgbClr val="4F81BD"/>
              </a:solidFill>
            </c:spPr>
          </c:marker>
          <c:xVal>
            <c:numRef>
              <c:f>Graphing!$E$11</c:f>
              <c:numCache>
                <c:formatCode>General</c:formatCode>
                <c:ptCount val="1"/>
                <c:pt idx="0">
                  <c:v>6.5</c:v>
                </c:pt>
              </c:numCache>
            </c:numRef>
          </c:xVal>
          <c:yVal>
            <c:numRef>
              <c:f>Graphing!$D$11</c:f>
              <c:numCache>
                <c:formatCode>General</c:formatCode>
                <c:ptCount val="1"/>
                <c:pt idx="0">
                  <c:v>3</c:v>
                </c:pt>
              </c:numCache>
            </c:numRef>
          </c:yVal>
          <c:smooth val="0"/>
        </c:ser>
        <c:ser>
          <c:idx val="3"/>
          <c:order val="3"/>
          <c:spPr>
            <a:ln w="28575">
              <a:noFill/>
            </a:ln>
          </c:spPr>
          <c:marker>
            <c:symbol val="circle"/>
            <c:size val="7"/>
            <c:spPr>
              <a:solidFill>
                <a:srgbClr val="4F81BD"/>
              </a:solidFill>
            </c:spPr>
          </c:marker>
          <c:xVal>
            <c:numRef>
              <c:f>Graphing!$E$12</c:f>
              <c:numCache>
                <c:formatCode>General</c:formatCode>
                <c:ptCount val="1"/>
                <c:pt idx="0">
                  <c:v>4.5</c:v>
                </c:pt>
              </c:numCache>
            </c:numRef>
          </c:xVal>
          <c:yVal>
            <c:numRef>
              <c:f>Graphing!$D$12</c:f>
              <c:numCache>
                <c:formatCode>General</c:formatCode>
                <c:ptCount val="1"/>
                <c:pt idx="0">
                  <c:v>4</c:v>
                </c:pt>
              </c:numCache>
            </c:numRef>
          </c:yVal>
          <c:smooth val="0"/>
        </c:ser>
        <c:ser>
          <c:idx val="4"/>
          <c:order val="4"/>
          <c:spPr>
            <a:ln w="28575">
              <a:noFill/>
            </a:ln>
          </c:spPr>
          <c:marker>
            <c:symbol val="circle"/>
            <c:size val="7"/>
            <c:spPr>
              <a:solidFill>
                <a:schemeClr val="accent1"/>
              </a:solidFill>
            </c:spPr>
          </c:marker>
          <c:xVal>
            <c:numRef>
              <c:f>Graphing!$E$13</c:f>
              <c:numCache>
                <c:formatCode>General</c:formatCode>
                <c:ptCount val="1"/>
                <c:pt idx="0">
                  <c:v>7.5</c:v>
                </c:pt>
              </c:numCache>
            </c:numRef>
          </c:xVal>
          <c:yVal>
            <c:numRef>
              <c:f>Graphing!$D$13</c:f>
              <c:numCache>
                <c:formatCode>General</c:formatCode>
                <c:ptCount val="1"/>
                <c:pt idx="0">
                  <c:v>5</c:v>
                </c:pt>
              </c:numCache>
            </c:numRef>
          </c:yVal>
          <c:smooth val="0"/>
        </c:ser>
        <c:ser>
          <c:idx val="5"/>
          <c:order val="5"/>
          <c:spPr>
            <a:ln w="28575">
              <a:noFill/>
            </a:ln>
          </c:spPr>
          <c:marker>
            <c:symbol val="circle"/>
            <c:size val="7"/>
            <c:spPr>
              <a:solidFill>
                <a:srgbClr val="4F81BD"/>
              </a:solidFill>
            </c:spPr>
          </c:marker>
          <c:xVal>
            <c:numRef>
              <c:f>Graphing!$E$14</c:f>
              <c:numCache>
                <c:formatCode>General</c:formatCode>
                <c:ptCount val="1"/>
                <c:pt idx="0">
                  <c:v>8</c:v>
                </c:pt>
              </c:numCache>
            </c:numRef>
          </c:xVal>
          <c:yVal>
            <c:numRef>
              <c:f>Graphing!$D$14</c:f>
              <c:numCache>
                <c:formatCode>General</c:formatCode>
                <c:ptCount val="1"/>
                <c:pt idx="0">
                  <c:v>6</c:v>
                </c:pt>
              </c:numCache>
            </c:numRef>
          </c:yVal>
          <c:smooth val="0"/>
        </c:ser>
        <c:ser>
          <c:idx val="6"/>
          <c:order val="6"/>
          <c:spPr>
            <a:ln w="28575">
              <a:noFill/>
            </a:ln>
          </c:spPr>
          <c:marker>
            <c:symbol val="circle"/>
            <c:size val="7"/>
            <c:spPr>
              <a:solidFill>
                <a:srgbClr val="4F81BD"/>
              </a:solidFill>
            </c:spPr>
          </c:marker>
          <c:xVal>
            <c:numRef>
              <c:f>Graphing!$E$15</c:f>
              <c:numCache>
                <c:formatCode>General</c:formatCode>
                <c:ptCount val="1"/>
                <c:pt idx="0">
                  <c:v>6</c:v>
                </c:pt>
              </c:numCache>
            </c:numRef>
          </c:xVal>
          <c:yVal>
            <c:numRef>
              <c:f>Graphing!$D$15</c:f>
              <c:numCache>
                <c:formatCode>General</c:formatCode>
                <c:ptCount val="1"/>
                <c:pt idx="0">
                  <c:v>7</c:v>
                </c:pt>
              </c:numCache>
            </c:numRef>
          </c:yVal>
          <c:smooth val="0"/>
        </c:ser>
        <c:ser>
          <c:idx val="7"/>
          <c:order val="7"/>
          <c:spPr>
            <a:ln w="28575">
              <a:noFill/>
            </a:ln>
          </c:spPr>
          <c:marker>
            <c:symbol val="circle"/>
            <c:size val="7"/>
            <c:spPr>
              <a:solidFill>
                <a:srgbClr val="4F81BD"/>
              </a:solidFill>
            </c:spPr>
          </c:marker>
          <c:xVal>
            <c:numRef>
              <c:f>Graphing!$E$16</c:f>
              <c:numCache>
                <c:formatCode>General</c:formatCode>
                <c:ptCount val="1"/>
                <c:pt idx="0">
                  <c:v>4.5</c:v>
                </c:pt>
              </c:numCache>
            </c:numRef>
          </c:xVal>
          <c:yVal>
            <c:numRef>
              <c:f>Graphing!$D$16</c:f>
              <c:numCache>
                <c:formatCode>General</c:formatCode>
                <c:ptCount val="1"/>
                <c:pt idx="0">
                  <c:v>8</c:v>
                </c:pt>
              </c:numCache>
            </c:numRef>
          </c:yVal>
          <c:smooth val="0"/>
        </c:ser>
        <c:ser>
          <c:idx val="8"/>
          <c:order val="8"/>
          <c:spPr>
            <a:ln w="28575">
              <a:noFill/>
            </a:ln>
          </c:spPr>
          <c:marker>
            <c:symbol val="circle"/>
            <c:size val="7"/>
            <c:spPr>
              <a:solidFill>
                <a:srgbClr val="4F81BD"/>
              </a:solidFill>
            </c:spPr>
          </c:marker>
          <c:xVal>
            <c:numRef>
              <c:f>Graphing!$E$17</c:f>
              <c:numCache>
                <c:formatCode>General</c:formatCode>
                <c:ptCount val="1"/>
                <c:pt idx="0">
                  <c:v>3.5</c:v>
                </c:pt>
              </c:numCache>
            </c:numRef>
          </c:xVal>
          <c:yVal>
            <c:numRef>
              <c:f>Graphing!$D$17</c:f>
              <c:numCache>
                <c:formatCode>General</c:formatCode>
                <c:ptCount val="1"/>
                <c:pt idx="0">
                  <c:v>9</c:v>
                </c:pt>
              </c:numCache>
            </c:numRef>
          </c:yVal>
          <c:smooth val="0"/>
        </c:ser>
        <c:ser>
          <c:idx val="9"/>
          <c:order val="9"/>
          <c:spPr>
            <a:ln w="28575">
              <a:noFill/>
            </a:ln>
          </c:spPr>
          <c:marker>
            <c:symbol val="circle"/>
            <c:size val="7"/>
            <c:spPr>
              <a:solidFill>
                <a:srgbClr val="4F81BD"/>
              </a:solidFill>
            </c:spPr>
          </c:marker>
          <c:xVal>
            <c:numRef>
              <c:f>Graphing!$E$18</c:f>
              <c:numCache>
                <c:formatCode>General</c:formatCode>
                <c:ptCount val="1"/>
                <c:pt idx="0">
                  <c:v>3</c:v>
                </c:pt>
              </c:numCache>
            </c:numRef>
          </c:xVal>
          <c:yVal>
            <c:numRef>
              <c:f>Graphing!$D$18</c:f>
              <c:numCache>
                <c:formatCode>General</c:formatCode>
                <c:ptCount val="1"/>
                <c:pt idx="0">
                  <c:v>10</c:v>
                </c:pt>
              </c:numCache>
            </c:numRef>
          </c:yVal>
          <c:smooth val="0"/>
        </c:ser>
        <c:ser>
          <c:idx val="10"/>
          <c:order val="10"/>
          <c:spPr>
            <a:ln w="28575">
              <a:noFill/>
            </a:ln>
          </c:spPr>
          <c:marker>
            <c:symbol val="circle"/>
            <c:size val="7"/>
            <c:spPr>
              <a:solidFill>
                <a:srgbClr val="4F81BD"/>
              </a:solidFill>
            </c:spPr>
          </c:marker>
          <c:xVal>
            <c:numRef>
              <c:f>Graphing!$E$19</c:f>
              <c:numCache>
                <c:formatCode>General</c:formatCode>
                <c:ptCount val="1"/>
                <c:pt idx="0">
                  <c:v>6.5</c:v>
                </c:pt>
              </c:numCache>
            </c:numRef>
          </c:xVal>
          <c:yVal>
            <c:numRef>
              <c:f>Graphing!$D$19</c:f>
              <c:numCache>
                <c:formatCode>General</c:formatCode>
                <c:ptCount val="1"/>
                <c:pt idx="0">
                  <c:v>11</c:v>
                </c:pt>
              </c:numCache>
            </c:numRef>
          </c:yVal>
          <c:smooth val="0"/>
        </c:ser>
        <c:ser>
          <c:idx val="11"/>
          <c:order val="11"/>
          <c:spPr>
            <a:ln w="28575">
              <a:noFill/>
            </a:ln>
          </c:spPr>
          <c:marker>
            <c:symbol val="circle"/>
            <c:size val="7"/>
            <c:spPr>
              <a:solidFill>
                <a:srgbClr val="4F81BD"/>
              </a:solidFill>
            </c:spPr>
          </c:marker>
          <c:xVal>
            <c:numRef>
              <c:f>Graphing!$E$20</c:f>
              <c:numCache>
                <c:formatCode>General</c:formatCode>
                <c:ptCount val="1"/>
                <c:pt idx="0">
                  <c:v>7</c:v>
                </c:pt>
              </c:numCache>
            </c:numRef>
          </c:xVal>
          <c:yVal>
            <c:numRef>
              <c:f>Graphing!$D$20</c:f>
              <c:numCache>
                <c:formatCode>General</c:formatCode>
                <c:ptCount val="1"/>
                <c:pt idx="0">
                  <c:v>12</c:v>
                </c:pt>
              </c:numCache>
            </c:numRef>
          </c:yVal>
          <c:smooth val="0"/>
        </c:ser>
        <c:ser>
          <c:idx val="12"/>
          <c:order val="12"/>
          <c:spPr>
            <a:ln w="28575">
              <a:noFill/>
            </a:ln>
          </c:spPr>
          <c:marker>
            <c:symbol val="circle"/>
            <c:size val="7"/>
            <c:spPr>
              <a:solidFill>
                <a:srgbClr val="4F81BD"/>
              </a:solidFill>
            </c:spPr>
          </c:marker>
          <c:xVal>
            <c:numRef>
              <c:f>Graphing!$E$21</c:f>
              <c:numCache>
                <c:formatCode>General</c:formatCode>
                <c:ptCount val="1"/>
                <c:pt idx="0">
                  <c:v>7</c:v>
                </c:pt>
              </c:numCache>
            </c:numRef>
          </c:xVal>
          <c:yVal>
            <c:numRef>
              <c:f>Graphing!$D$21</c:f>
              <c:numCache>
                <c:formatCode>General</c:formatCode>
                <c:ptCount val="1"/>
                <c:pt idx="0">
                  <c:v>13</c:v>
                </c:pt>
              </c:numCache>
            </c:numRef>
          </c:yVal>
          <c:smooth val="0"/>
        </c:ser>
        <c:ser>
          <c:idx val="13"/>
          <c:order val="13"/>
          <c:spPr>
            <a:ln w="28575">
              <a:noFill/>
            </a:ln>
          </c:spPr>
          <c:marker>
            <c:symbol val="circle"/>
            <c:size val="7"/>
            <c:spPr>
              <a:solidFill>
                <a:srgbClr val="4F81BD"/>
              </a:solidFill>
            </c:spPr>
          </c:marker>
          <c:xVal>
            <c:numRef>
              <c:f>Graphing!$E$22</c:f>
              <c:numCache>
                <c:formatCode>General</c:formatCode>
                <c:ptCount val="1"/>
                <c:pt idx="0">
                  <c:v>8</c:v>
                </c:pt>
              </c:numCache>
            </c:numRef>
          </c:xVal>
          <c:yVal>
            <c:numRef>
              <c:f>Graphing!$D$22</c:f>
              <c:numCache>
                <c:formatCode>General</c:formatCode>
                <c:ptCount val="1"/>
                <c:pt idx="0">
                  <c:v>14</c:v>
                </c:pt>
              </c:numCache>
            </c:numRef>
          </c:yVal>
          <c:smooth val="0"/>
        </c:ser>
        <c:ser>
          <c:idx val="14"/>
          <c:order val="14"/>
          <c:spPr>
            <a:ln w="28575">
              <a:noFill/>
            </a:ln>
          </c:spPr>
          <c:marker>
            <c:symbol val="circle"/>
            <c:size val="14"/>
            <c:spPr>
              <a:solidFill>
                <a:srgbClr val="FF0000"/>
              </a:solidFill>
            </c:spPr>
          </c:marker>
          <c:xVal>
            <c:numRef>
              <c:f>Graphing!$E$23</c:f>
              <c:numCache>
                <c:formatCode>General</c:formatCode>
                <c:ptCount val="1"/>
                <c:pt idx="0">
                  <c:v>3</c:v>
                </c:pt>
              </c:numCache>
            </c:numRef>
          </c:xVal>
          <c:yVal>
            <c:numRef>
              <c:f>Graphing!$D$23</c:f>
              <c:numCache>
                <c:formatCode>General</c:formatCode>
                <c:ptCount val="1"/>
                <c:pt idx="0">
                  <c:v>15</c:v>
                </c:pt>
              </c:numCache>
            </c:numRef>
          </c:yVal>
          <c:smooth val="0"/>
        </c:ser>
        <c:dLbls>
          <c:showLegendKey val="0"/>
          <c:showVal val="0"/>
          <c:showCatName val="0"/>
          <c:showSerName val="0"/>
          <c:showPercent val="0"/>
          <c:showBubbleSize val="0"/>
        </c:dLbls>
        <c:axId val="140987200"/>
        <c:axId val="140987776"/>
      </c:scatterChart>
      <c:valAx>
        <c:axId val="140987200"/>
        <c:scaling>
          <c:orientation val="minMax"/>
          <c:max val="10"/>
          <c:min val="1"/>
        </c:scaling>
        <c:delete val="0"/>
        <c:axPos val="b"/>
        <c:numFmt formatCode="General" sourceLinked="1"/>
        <c:majorTickMark val="out"/>
        <c:minorTickMark val="none"/>
        <c:tickLblPos val="nextTo"/>
        <c:crossAx val="140987776"/>
        <c:crosses val="autoZero"/>
        <c:crossBetween val="midCat"/>
        <c:majorUnit val="0.5"/>
      </c:valAx>
      <c:valAx>
        <c:axId val="140987776"/>
        <c:scaling>
          <c:orientation val="minMax"/>
        </c:scaling>
        <c:delete val="0"/>
        <c:axPos val="l"/>
        <c:majorGridlines/>
        <c:numFmt formatCode="General" sourceLinked="1"/>
        <c:majorTickMark val="out"/>
        <c:minorTickMark val="none"/>
        <c:tickLblPos val="nextTo"/>
        <c:crossAx val="140987200"/>
        <c:crosses val="autoZero"/>
        <c:crossBetween val="midCat"/>
      </c:valAx>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28575">
              <a:noFill/>
            </a:ln>
          </c:spPr>
          <c:marker>
            <c:symbol val="circle"/>
            <c:size val="7"/>
            <c:spPr>
              <a:solidFill>
                <a:srgbClr val="4F81BD"/>
              </a:solidFill>
            </c:spPr>
          </c:marker>
          <c:xVal>
            <c:numRef>
              <c:f>Graphing!$F$9</c:f>
              <c:numCache>
                <c:formatCode>General</c:formatCode>
                <c:ptCount val="1"/>
                <c:pt idx="0">
                  <c:v>3</c:v>
                </c:pt>
              </c:numCache>
            </c:numRef>
          </c:xVal>
          <c:yVal>
            <c:numRef>
              <c:f>Graphing!$D$9</c:f>
              <c:numCache>
                <c:formatCode>General</c:formatCode>
                <c:ptCount val="1"/>
                <c:pt idx="0">
                  <c:v>1</c:v>
                </c:pt>
              </c:numCache>
            </c:numRef>
          </c:yVal>
          <c:smooth val="0"/>
        </c:ser>
        <c:ser>
          <c:idx val="1"/>
          <c:order val="1"/>
          <c:spPr>
            <a:ln w="28575">
              <a:noFill/>
            </a:ln>
          </c:spPr>
          <c:marker>
            <c:symbol val="circle"/>
            <c:size val="7"/>
            <c:spPr>
              <a:solidFill>
                <a:srgbClr val="4F81BD"/>
              </a:solidFill>
            </c:spPr>
          </c:marker>
          <c:xVal>
            <c:numRef>
              <c:f>Graphing!$F$10</c:f>
              <c:numCache>
                <c:formatCode>General</c:formatCode>
                <c:ptCount val="1"/>
                <c:pt idx="0">
                  <c:v>6.5</c:v>
                </c:pt>
              </c:numCache>
            </c:numRef>
          </c:xVal>
          <c:yVal>
            <c:numRef>
              <c:f>Graphing!$D$10</c:f>
              <c:numCache>
                <c:formatCode>General</c:formatCode>
                <c:ptCount val="1"/>
                <c:pt idx="0">
                  <c:v>2</c:v>
                </c:pt>
              </c:numCache>
            </c:numRef>
          </c:yVal>
          <c:smooth val="0"/>
        </c:ser>
        <c:ser>
          <c:idx val="2"/>
          <c:order val="2"/>
          <c:spPr>
            <a:ln w="28575">
              <a:noFill/>
            </a:ln>
          </c:spPr>
          <c:marker>
            <c:symbol val="circle"/>
            <c:size val="7"/>
            <c:spPr>
              <a:solidFill>
                <a:srgbClr val="4F81BD"/>
              </a:solidFill>
            </c:spPr>
          </c:marker>
          <c:xVal>
            <c:numRef>
              <c:f>Graphing!$F$11</c:f>
              <c:numCache>
                <c:formatCode>General</c:formatCode>
                <c:ptCount val="1"/>
                <c:pt idx="0">
                  <c:v>5</c:v>
                </c:pt>
              </c:numCache>
            </c:numRef>
          </c:xVal>
          <c:yVal>
            <c:numRef>
              <c:f>Graphing!$D$11</c:f>
              <c:numCache>
                <c:formatCode>General</c:formatCode>
                <c:ptCount val="1"/>
                <c:pt idx="0">
                  <c:v>3</c:v>
                </c:pt>
              </c:numCache>
            </c:numRef>
          </c:yVal>
          <c:smooth val="0"/>
        </c:ser>
        <c:ser>
          <c:idx val="3"/>
          <c:order val="3"/>
          <c:spPr>
            <a:ln w="28575">
              <a:noFill/>
            </a:ln>
          </c:spPr>
          <c:marker>
            <c:symbol val="circle"/>
            <c:size val="7"/>
            <c:spPr>
              <a:solidFill>
                <a:srgbClr val="4F81BD"/>
              </a:solidFill>
            </c:spPr>
          </c:marker>
          <c:xVal>
            <c:numRef>
              <c:f>Graphing!$F$12</c:f>
              <c:numCache>
                <c:formatCode>General</c:formatCode>
                <c:ptCount val="1"/>
                <c:pt idx="0">
                  <c:v>4.5</c:v>
                </c:pt>
              </c:numCache>
            </c:numRef>
          </c:xVal>
          <c:yVal>
            <c:numRef>
              <c:f>Graphing!$D$12</c:f>
              <c:numCache>
                <c:formatCode>General</c:formatCode>
                <c:ptCount val="1"/>
                <c:pt idx="0">
                  <c:v>4</c:v>
                </c:pt>
              </c:numCache>
            </c:numRef>
          </c:yVal>
          <c:smooth val="0"/>
        </c:ser>
        <c:ser>
          <c:idx val="4"/>
          <c:order val="4"/>
          <c:spPr>
            <a:ln w="28575">
              <a:noFill/>
            </a:ln>
          </c:spPr>
          <c:marker>
            <c:symbol val="circle"/>
            <c:size val="7"/>
            <c:spPr>
              <a:solidFill>
                <a:schemeClr val="accent1"/>
              </a:solidFill>
            </c:spPr>
          </c:marker>
          <c:xVal>
            <c:numRef>
              <c:f>Graphing!$F$13</c:f>
              <c:numCache>
                <c:formatCode>General</c:formatCode>
                <c:ptCount val="1"/>
                <c:pt idx="0">
                  <c:v>7.5</c:v>
                </c:pt>
              </c:numCache>
            </c:numRef>
          </c:xVal>
          <c:yVal>
            <c:numRef>
              <c:f>Graphing!$D$13</c:f>
              <c:numCache>
                <c:formatCode>General</c:formatCode>
                <c:ptCount val="1"/>
                <c:pt idx="0">
                  <c:v>5</c:v>
                </c:pt>
              </c:numCache>
            </c:numRef>
          </c:yVal>
          <c:smooth val="0"/>
        </c:ser>
        <c:ser>
          <c:idx val="5"/>
          <c:order val="5"/>
          <c:spPr>
            <a:ln w="28575">
              <a:noFill/>
            </a:ln>
          </c:spPr>
          <c:marker>
            <c:symbol val="circle"/>
            <c:size val="7"/>
            <c:spPr>
              <a:solidFill>
                <a:srgbClr val="4F81BD"/>
              </a:solidFill>
            </c:spPr>
          </c:marker>
          <c:xVal>
            <c:numRef>
              <c:f>Graphing!$F$14</c:f>
              <c:numCache>
                <c:formatCode>General</c:formatCode>
                <c:ptCount val="1"/>
                <c:pt idx="0">
                  <c:v>6.5</c:v>
                </c:pt>
              </c:numCache>
            </c:numRef>
          </c:xVal>
          <c:yVal>
            <c:numRef>
              <c:f>Graphing!$D$14</c:f>
              <c:numCache>
                <c:formatCode>General</c:formatCode>
                <c:ptCount val="1"/>
                <c:pt idx="0">
                  <c:v>6</c:v>
                </c:pt>
              </c:numCache>
            </c:numRef>
          </c:yVal>
          <c:smooth val="0"/>
        </c:ser>
        <c:ser>
          <c:idx val="6"/>
          <c:order val="6"/>
          <c:spPr>
            <a:ln w="28575">
              <a:noFill/>
            </a:ln>
          </c:spPr>
          <c:marker>
            <c:symbol val="circle"/>
            <c:size val="7"/>
            <c:spPr>
              <a:solidFill>
                <a:srgbClr val="4F81BD"/>
              </a:solidFill>
            </c:spPr>
          </c:marker>
          <c:xVal>
            <c:numRef>
              <c:f>Graphing!$F$15</c:f>
              <c:numCache>
                <c:formatCode>General</c:formatCode>
                <c:ptCount val="1"/>
                <c:pt idx="0">
                  <c:v>7</c:v>
                </c:pt>
              </c:numCache>
            </c:numRef>
          </c:xVal>
          <c:yVal>
            <c:numRef>
              <c:f>Graphing!$D$15</c:f>
              <c:numCache>
                <c:formatCode>General</c:formatCode>
                <c:ptCount val="1"/>
                <c:pt idx="0">
                  <c:v>7</c:v>
                </c:pt>
              </c:numCache>
            </c:numRef>
          </c:yVal>
          <c:smooth val="0"/>
        </c:ser>
        <c:ser>
          <c:idx val="7"/>
          <c:order val="7"/>
          <c:spPr>
            <a:ln w="28575">
              <a:noFill/>
            </a:ln>
          </c:spPr>
          <c:marker>
            <c:symbol val="circle"/>
            <c:size val="7"/>
            <c:spPr>
              <a:solidFill>
                <a:srgbClr val="4F81BD"/>
              </a:solidFill>
            </c:spPr>
          </c:marker>
          <c:xVal>
            <c:numRef>
              <c:f>Graphing!$F$16</c:f>
              <c:numCache>
                <c:formatCode>General</c:formatCode>
                <c:ptCount val="1"/>
                <c:pt idx="0">
                  <c:v>4</c:v>
                </c:pt>
              </c:numCache>
            </c:numRef>
          </c:xVal>
          <c:yVal>
            <c:numRef>
              <c:f>Graphing!$D$16</c:f>
              <c:numCache>
                <c:formatCode>General</c:formatCode>
                <c:ptCount val="1"/>
                <c:pt idx="0">
                  <c:v>8</c:v>
                </c:pt>
              </c:numCache>
            </c:numRef>
          </c:yVal>
          <c:smooth val="0"/>
        </c:ser>
        <c:ser>
          <c:idx val="8"/>
          <c:order val="8"/>
          <c:spPr>
            <a:ln w="28575">
              <a:noFill/>
            </a:ln>
          </c:spPr>
          <c:marker>
            <c:symbol val="circle"/>
            <c:size val="7"/>
            <c:spPr>
              <a:solidFill>
                <a:srgbClr val="4F81BD"/>
              </a:solidFill>
            </c:spPr>
          </c:marker>
          <c:xVal>
            <c:numRef>
              <c:f>Graphing!$F$17</c:f>
              <c:numCache>
                <c:formatCode>General</c:formatCode>
                <c:ptCount val="1"/>
                <c:pt idx="0">
                  <c:v>7</c:v>
                </c:pt>
              </c:numCache>
            </c:numRef>
          </c:xVal>
          <c:yVal>
            <c:numRef>
              <c:f>Graphing!$D$17</c:f>
              <c:numCache>
                <c:formatCode>General</c:formatCode>
                <c:ptCount val="1"/>
                <c:pt idx="0">
                  <c:v>9</c:v>
                </c:pt>
              </c:numCache>
            </c:numRef>
          </c:yVal>
          <c:smooth val="0"/>
        </c:ser>
        <c:ser>
          <c:idx val="9"/>
          <c:order val="9"/>
          <c:spPr>
            <a:ln w="28575">
              <a:noFill/>
            </a:ln>
          </c:spPr>
          <c:marker>
            <c:symbol val="circle"/>
            <c:size val="7"/>
            <c:spPr>
              <a:solidFill>
                <a:srgbClr val="4F81BD"/>
              </a:solidFill>
            </c:spPr>
          </c:marker>
          <c:xVal>
            <c:numRef>
              <c:f>Graphing!$F$18</c:f>
              <c:numCache>
                <c:formatCode>General</c:formatCode>
                <c:ptCount val="1"/>
                <c:pt idx="0">
                  <c:v>7</c:v>
                </c:pt>
              </c:numCache>
            </c:numRef>
          </c:xVal>
          <c:yVal>
            <c:numRef>
              <c:f>Graphing!$D$18</c:f>
              <c:numCache>
                <c:formatCode>General</c:formatCode>
                <c:ptCount val="1"/>
                <c:pt idx="0">
                  <c:v>10</c:v>
                </c:pt>
              </c:numCache>
            </c:numRef>
          </c:yVal>
          <c:smooth val="0"/>
        </c:ser>
        <c:ser>
          <c:idx val="10"/>
          <c:order val="10"/>
          <c:spPr>
            <a:ln w="28575">
              <a:noFill/>
            </a:ln>
          </c:spPr>
          <c:marker>
            <c:symbol val="circle"/>
            <c:size val="7"/>
            <c:spPr>
              <a:solidFill>
                <a:srgbClr val="4F81BD"/>
              </a:solidFill>
            </c:spPr>
          </c:marker>
          <c:xVal>
            <c:numRef>
              <c:f>Graphing!$F$19</c:f>
              <c:numCache>
                <c:formatCode>General</c:formatCode>
                <c:ptCount val="1"/>
                <c:pt idx="0">
                  <c:v>5</c:v>
                </c:pt>
              </c:numCache>
            </c:numRef>
          </c:xVal>
          <c:yVal>
            <c:numRef>
              <c:f>Graphing!$D$19</c:f>
              <c:numCache>
                <c:formatCode>General</c:formatCode>
                <c:ptCount val="1"/>
                <c:pt idx="0">
                  <c:v>11</c:v>
                </c:pt>
              </c:numCache>
            </c:numRef>
          </c:yVal>
          <c:smooth val="0"/>
        </c:ser>
        <c:ser>
          <c:idx val="11"/>
          <c:order val="11"/>
          <c:spPr>
            <a:ln w="28575">
              <a:noFill/>
            </a:ln>
          </c:spPr>
          <c:marker>
            <c:symbol val="circle"/>
            <c:size val="7"/>
            <c:spPr>
              <a:solidFill>
                <a:srgbClr val="4F81BD"/>
              </a:solidFill>
            </c:spPr>
          </c:marker>
          <c:xVal>
            <c:numRef>
              <c:f>Graphing!$F$20</c:f>
              <c:numCache>
                <c:formatCode>General</c:formatCode>
                <c:ptCount val="1"/>
                <c:pt idx="0">
                  <c:v>8</c:v>
                </c:pt>
              </c:numCache>
            </c:numRef>
          </c:xVal>
          <c:yVal>
            <c:numRef>
              <c:f>Graphing!$D$20</c:f>
              <c:numCache>
                <c:formatCode>General</c:formatCode>
                <c:ptCount val="1"/>
                <c:pt idx="0">
                  <c:v>12</c:v>
                </c:pt>
              </c:numCache>
            </c:numRef>
          </c:yVal>
          <c:smooth val="0"/>
        </c:ser>
        <c:ser>
          <c:idx val="12"/>
          <c:order val="12"/>
          <c:spPr>
            <a:ln w="28575">
              <a:noFill/>
            </a:ln>
          </c:spPr>
          <c:marker>
            <c:symbol val="circle"/>
            <c:size val="7"/>
            <c:spPr>
              <a:solidFill>
                <a:srgbClr val="4F81BD"/>
              </a:solidFill>
            </c:spPr>
          </c:marker>
          <c:xVal>
            <c:numRef>
              <c:f>Graphing!$F$21</c:f>
              <c:numCache>
                <c:formatCode>General</c:formatCode>
                <c:ptCount val="1"/>
                <c:pt idx="0">
                  <c:v>6</c:v>
                </c:pt>
              </c:numCache>
            </c:numRef>
          </c:xVal>
          <c:yVal>
            <c:numRef>
              <c:f>Graphing!$D$21</c:f>
              <c:numCache>
                <c:formatCode>General</c:formatCode>
                <c:ptCount val="1"/>
                <c:pt idx="0">
                  <c:v>13</c:v>
                </c:pt>
              </c:numCache>
            </c:numRef>
          </c:yVal>
          <c:smooth val="0"/>
        </c:ser>
        <c:ser>
          <c:idx val="13"/>
          <c:order val="13"/>
          <c:spPr>
            <a:ln w="28575">
              <a:noFill/>
            </a:ln>
          </c:spPr>
          <c:marker>
            <c:symbol val="circle"/>
            <c:size val="7"/>
            <c:spPr>
              <a:solidFill>
                <a:srgbClr val="4F81BD"/>
              </a:solidFill>
            </c:spPr>
          </c:marker>
          <c:xVal>
            <c:numRef>
              <c:f>Graphing!$F$22</c:f>
              <c:numCache>
                <c:formatCode>General</c:formatCode>
                <c:ptCount val="1"/>
                <c:pt idx="0">
                  <c:v>9</c:v>
                </c:pt>
              </c:numCache>
            </c:numRef>
          </c:xVal>
          <c:yVal>
            <c:numRef>
              <c:f>Graphing!$D$22</c:f>
              <c:numCache>
                <c:formatCode>General</c:formatCode>
                <c:ptCount val="1"/>
                <c:pt idx="0">
                  <c:v>14</c:v>
                </c:pt>
              </c:numCache>
            </c:numRef>
          </c:yVal>
          <c:smooth val="0"/>
        </c:ser>
        <c:ser>
          <c:idx val="14"/>
          <c:order val="14"/>
          <c:spPr>
            <a:ln w="28575">
              <a:noFill/>
            </a:ln>
          </c:spPr>
          <c:marker>
            <c:symbol val="circle"/>
            <c:size val="14"/>
            <c:spPr>
              <a:solidFill>
                <a:srgbClr val="FF0000"/>
              </a:solidFill>
            </c:spPr>
          </c:marker>
          <c:xVal>
            <c:numRef>
              <c:f>Graphing!$F$23</c:f>
              <c:numCache>
                <c:formatCode>General</c:formatCode>
                <c:ptCount val="1"/>
                <c:pt idx="0">
                  <c:v>3</c:v>
                </c:pt>
              </c:numCache>
            </c:numRef>
          </c:xVal>
          <c:yVal>
            <c:numRef>
              <c:f>Graphing!$D$23</c:f>
              <c:numCache>
                <c:formatCode>General</c:formatCode>
                <c:ptCount val="1"/>
                <c:pt idx="0">
                  <c:v>15</c:v>
                </c:pt>
              </c:numCache>
            </c:numRef>
          </c:yVal>
          <c:smooth val="0"/>
        </c:ser>
        <c:dLbls>
          <c:showLegendKey val="0"/>
          <c:showVal val="0"/>
          <c:showCatName val="0"/>
          <c:showSerName val="0"/>
          <c:showPercent val="0"/>
          <c:showBubbleSize val="0"/>
        </c:dLbls>
        <c:axId val="140990080"/>
        <c:axId val="140990656"/>
      </c:scatterChart>
      <c:valAx>
        <c:axId val="140990080"/>
        <c:scaling>
          <c:orientation val="minMax"/>
          <c:max val="10"/>
          <c:min val="1"/>
        </c:scaling>
        <c:delete val="0"/>
        <c:axPos val="b"/>
        <c:numFmt formatCode="General" sourceLinked="1"/>
        <c:majorTickMark val="out"/>
        <c:minorTickMark val="none"/>
        <c:tickLblPos val="nextTo"/>
        <c:crossAx val="140990656"/>
        <c:crosses val="autoZero"/>
        <c:crossBetween val="midCat"/>
        <c:majorUnit val="0.5"/>
      </c:valAx>
      <c:valAx>
        <c:axId val="140990656"/>
        <c:scaling>
          <c:orientation val="minMax"/>
        </c:scaling>
        <c:delete val="0"/>
        <c:axPos val="l"/>
        <c:majorGridlines/>
        <c:numFmt formatCode="General" sourceLinked="1"/>
        <c:majorTickMark val="out"/>
        <c:minorTickMark val="none"/>
        <c:tickLblPos val="nextTo"/>
        <c:crossAx val="140990080"/>
        <c:crosses val="autoZero"/>
        <c:crossBetween val="midCat"/>
      </c:valAx>
    </c:plotArea>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28575">
              <a:noFill/>
            </a:ln>
          </c:spPr>
          <c:marker>
            <c:symbol val="circle"/>
            <c:size val="7"/>
            <c:spPr>
              <a:solidFill>
                <a:srgbClr val="4F81BD"/>
              </a:solidFill>
            </c:spPr>
          </c:marker>
          <c:xVal>
            <c:numRef>
              <c:f>Graphing!$G$5</c:f>
              <c:numCache>
                <c:formatCode>General</c:formatCode>
                <c:ptCount val="1"/>
                <c:pt idx="0">
                  <c:v>6</c:v>
                </c:pt>
              </c:numCache>
            </c:numRef>
          </c:xVal>
          <c:yVal>
            <c:numRef>
              <c:f>Graphing!$D$5</c:f>
              <c:numCache>
                <c:formatCode>General</c:formatCode>
                <c:ptCount val="1"/>
                <c:pt idx="0">
                  <c:v>4</c:v>
                </c:pt>
              </c:numCache>
            </c:numRef>
          </c:yVal>
          <c:smooth val="0"/>
        </c:ser>
        <c:ser>
          <c:idx val="1"/>
          <c:order val="1"/>
          <c:spPr>
            <a:ln w="28575">
              <a:noFill/>
            </a:ln>
          </c:spPr>
          <c:marker>
            <c:symbol val="circle"/>
            <c:size val="7"/>
            <c:spPr>
              <a:solidFill>
                <a:srgbClr val="4F81BD"/>
              </a:solidFill>
            </c:spPr>
          </c:marker>
          <c:xVal>
            <c:numRef>
              <c:f>Graphing!$G$6</c:f>
              <c:numCache>
                <c:formatCode>General</c:formatCode>
                <c:ptCount val="1"/>
                <c:pt idx="0">
                  <c:v>6</c:v>
                </c:pt>
              </c:numCache>
            </c:numRef>
          </c:xVal>
          <c:yVal>
            <c:numRef>
              <c:f>Graphing!$D$6</c:f>
              <c:numCache>
                <c:formatCode>General</c:formatCode>
                <c:ptCount val="1"/>
                <c:pt idx="0">
                  <c:v>3</c:v>
                </c:pt>
              </c:numCache>
            </c:numRef>
          </c:yVal>
          <c:smooth val="0"/>
        </c:ser>
        <c:ser>
          <c:idx val="2"/>
          <c:order val="2"/>
          <c:spPr>
            <a:ln w="28575">
              <a:noFill/>
            </a:ln>
          </c:spPr>
          <c:marker>
            <c:symbol val="circle"/>
            <c:size val="7"/>
            <c:spPr>
              <a:solidFill>
                <a:srgbClr val="4F81BD"/>
              </a:solidFill>
            </c:spPr>
          </c:marker>
          <c:xVal>
            <c:numRef>
              <c:f>Graphing!$G$7</c:f>
              <c:numCache>
                <c:formatCode>General</c:formatCode>
                <c:ptCount val="1"/>
                <c:pt idx="0">
                  <c:v>9</c:v>
                </c:pt>
              </c:numCache>
            </c:numRef>
          </c:xVal>
          <c:yVal>
            <c:numRef>
              <c:f>Graphing!$D$7</c:f>
              <c:numCache>
                <c:formatCode>General</c:formatCode>
                <c:ptCount val="1"/>
                <c:pt idx="0">
                  <c:v>7</c:v>
                </c:pt>
              </c:numCache>
            </c:numRef>
          </c:yVal>
          <c:smooth val="0"/>
        </c:ser>
        <c:ser>
          <c:idx val="3"/>
          <c:order val="3"/>
          <c:spPr>
            <a:ln w="28575">
              <a:noFill/>
            </a:ln>
          </c:spPr>
          <c:marker>
            <c:symbol val="circle"/>
            <c:size val="7"/>
            <c:spPr>
              <a:solidFill>
                <a:srgbClr val="4F81BD"/>
              </a:solidFill>
            </c:spPr>
          </c:marker>
          <c:xVal>
            <c:strRef>
              <c:f>Graphing!$G$8</c:f>
              <c:strCache>
                <c:ptCount val="1"/>
                <c:pt idx="0">
                  <c:v>Q3</c:v>
                </c:pt>
              </c:strCache>
            </c:strRef>
          </c:xVal>
          <c:yVal>
            <c:numRef>
              <c:f>Graphing!$D$8</c:f>
              <c:numCache>
                <c:formatCode>General</c:formatCode>
                <c:ptCount val="1"/>
              </c:numCache>
            </c:numRef>
          </c:yVal>
          <c:smooth val="0"/>
        </c:ser>
        <c:ser>
          <c:idx val="4"/>
          <c:order val="4"/>
          <c:spPr>
            <a:ln w="28575">
              <a:noFill/>
            </a:ln>
          </c:spPr>
          <c:marker>
            <c:symbol val="circle"/>
            <c:size val="7"/>
            <c:spPr>
              <a:solidFill>
                <a:schemeClr val="accent1"/>
              </a:solidFill>
            </c:spPr>
          </c:marker>
          <c:xVal>
            <c:numRef>
              <c:f>Graphing!$G$9</c:f>
              <c:numCache>
                <c:formatCode>General</c:formatCode>
                <c:ptCount val="1"/>
                <c:pt idx="0">
                  <c:v>3.5</c:v>
                </c:pt>
              </c:numCache>
            </c:numRef>
          </c:xVal>
          <c:yVal>
            <c:numRef>
              <c:f>Graphing!$D$9</c:f>
              <c:numCache>
                <c:formatCode>General</c:formatCode>
                <c:ptCount val="1"/>
                <c:pt idx="0">
                  <c:v>1</c:v>
                </c:pt>
              </c:numCache>
            </c:numRef>
          </c:yVal>
          <c:smooth val="0"/>
        </c:ser>
        <c:ser>
          <c:idx val="5"/>
          <c:order val="5"/>
          <c:spPr>
            <a:ln w="28575">
              <a:noFill/>
            </a:ln>
          </c:spPr>
          <c:marker>
            <c:symbol val="circle"/>
            <c:size val="7"/>
            <c:spPr>
              <a:solidFill>
                <a:srgbClr val="4F81BD"/>
              </a:solidFill>
            </c:spPr>
          </c:marker>
          <c:xVal>
            <c:numRef>
              <c:f>Graphing!$G$10</c:f>
              <c:numCache>
                <c:formatCode>General</c:formatCode>
                <c:ptCount val="1"/>
                <c:pt idx="0">
                  <c:v>6.5</c:v>
                </c:pt>
              </c:numCache>
            </c:numRef>
          </c:xVal>
          <c:yVal>
            <c:numRef>
              <c:f>Graphing!$D$10</c:f>
              <c:numCache>
                <c:formatCode>General</c:formatCode>
                <c:ptCount val="1"/>
                <c:pt idx="0">
                  <c:v>2</c:v>
                </c:pt>
              </c:numCache>
            </c:numRef>
          </c:yVal>
          <c:smooth val="0"/>
        </c:ser>
        <c:ser>
          <c:idx val="6"/>
          <c:order val="6"/>
          <c:spPr>
            <a:ln w="28575">
              <a:noFill/>
            </a:ln>
          </c:spPr>
          <c:marker>
            <c:symbol val="circle"/>
            <c:size val="7"/>
            <c:spPr>
              <a:solidFill>
                <a:srgbClr val="4F81BD"/>
              </a:solidFill>
            </c:spPr>
          </c:marker>
          <c:xVal>
            <c:numRef>
              <c:f>Graphing!$G$11</c:f>
              <c:numCache>
                <c:formatCode>General</c:formatCode>
                <c:ptCount val="1"/>
                <c:pt idx="0">
                  <c:v>7</c:v>
                </c:pt>
              </c:numCache>
            </c:numRef>
          </c:xVal>
          <c:yVal>
            <c:numRef>
              <c:f>Graphing!$D$11</c:f>
              <c:numCache>
                <c:formatCode>General</c:formatCode>
                <c:ptCount val="1"/>
                <c:pt idx="0">
                  <c:v>3</c:v>
                </c:pt>
              </c:numCache>
            </c:numRef>
          </c:yVal>
          <c:smooth val="0"/>
        </c:ser>
        <c:ser>
          <c:idx val="7"/>
          <c:order val="7"/>
          <c:spPr>
            <a:ln w="28575">
              <a:noFill/>
            </a:ln>
          </c:spPr>
          <c:marker>
            <c:symbol val="circle"/>
            <c:size val="7"/>
            <c:spPr>
              <a:solidFill>
                <a:srgbClr val="4F81BD"/>
              </a:solidFill>
            </c:spPr>
          </c:marker>
          <c:xVal>
            <c:numRef>
              <c:f>Graphing!$G$12</c:f>
              <c:numCache>
                <c:formatCode>General</c:formatCode>
                <c:ptCount val="1"/>
                <c:pt idx="0">
                  <c:v>6.5</c:v>
                </c:pt>
              </c:numCache>
            </c:numRef>
          </c:xVal>
          <c:yVal>
            <c:numRef>
              <c:f>Graphing!$D$12</c:f>
              <c:numCache>
                <c:formatCode>General</c:formatCode>
                <c:ptCount val="1"/>
                <c:pt idx="0">
                  <c:v>4</c:v>
                </c:pt>
              </c:numCache>
            </c:numRef>
          </c:yVal>
          <c:smooth val="0"/>
        </c:ser>
        <c:ser>
          <c:idx val="8"/>
          <c:order val="8"/>
          <c:spPr>
            <a:ln w="28575">
              <a:noFill/>
            </a:ln>
          </c:spPr>
          <c:marker>
            <c:symbol val="circle"/>
            <c:size val="7"/>
            <c:spPr>
              <a:solidFill>
                <a:srgbClr val="4F81BD"/>
              </a:solidFill>
            </c:spPr>
          </c:marker>
          <c:xVal>
            <c:numRef>
              <c:f>Graphing!$G$13</c:f>
              <c:numCache>
                <c:formatCode>General</c:formatCode>
                <c:ptCount val="1"/>
                <c:pt idx="0">
                  <c:v>7.5</c:v>
                </c:pt>
              </c:numCache>
            </c:numRef>
          </c:xVal>
          <c:yVal>
            <c:numRef>
              <c:f>Graphing!$D$13</c:f>
              <c:numCache>
                <c:formatCode>General</c:formatCode>
                <c:ptCount val="1"/>
                <c:pt idx="0">
                  <c:v>5</c:v>
                </c:pt>
              </c:numCache>
            </c:numRef>
          </c:yVal>
          <c:smooth val="0"/>
        </c:ser>
        <c:ser>
          <c:idx val="9"/>
          <c:order val="9"/>
          <c:spPr>
            <a:ln w="28575">
              <a:noFill/>
            </a:ln>
          </c:spPr>
          <c:marker>
            <c:symbol val="circle"/>
            <c:size val="7"/>
            <c:spPr>
              <a:solidFill>
                <a:srgbClr val="4F81BD"/>
              </a:solidFill>
            </c:spPr>
          </c:marker>
          <c:xVal>
            <c:numRef>
              <c:f>Graphing!$G$14</c:f>
              <c:numCache>
                <c:formatCode>General</c:formatCode>
                <c:ptCount val="1"/>
                <c:pt idx="0">
                  <c:v>5</c:v>
                </c:pt>
              </c:numCache>
            </c:numRef>
          </c:xVal>
          <c:yVal>
            <c:numRef>
              <c:f>Graphing!$D$14</c:f>
              <c:numCache>
                <c:formatCode>General</c:formatCode>
                <c:ptCount val="1"/>
                <c:pt idx="0">
                  <c:v>6</c:v>
                </c:pt>
              </c:numCache>
            </c:numRef>
          </c:yVal>
          <c:smooth val="0"/>
        </c:ser>
        <c:ser>
          <c:idx val="10"/>
          <c:order val="10"/>
          <c:spPr>
            <a:ln w="28575">
              <a:noFill/>
            </a:ln>
          </c:spPr>
          <c:marker>
            <c:symbol val="circle"/>
            <c:size val="7"/>
            <c:spPr>
              <a:solidFill>
                <a:srgbClr val="4F81BD"/>
              </a:solidFill>
            </c:spPr>
          </c:marker>
          <c:xVal>
            <c:numRef>
              <c:f>Graphing!$G$15</c:f>
              <c:numCache>
                <c:formatCode>General</c:formatCode>
                <c:ptCount val="1"/>
                <c:pt idx="0">
                  <c:v>7</c:v>
                </c:pt>
              </c:numCache>
            </c:numRef>
          </c:xVal>
          <c:yVal>
            <c:numRef>
              <c:f>Graphing!$D$15</c:f>
              <c:numCache>
                <c:formatCode>General</c:formatCode>
                <c:ptCount val="1"/>
                <c:pt idx="0">
                  <c:v>7</c:v>
                </c:pt>
              </c:numCache>
            </c:numRef>
          </c:yVal>
          <c:smooth val="0"/>
        </c:ser>
        <c:ser>
          <c:idx val="11"/>
          <c:order val="11"/>
          <c:spPr>
            <a:ln w="28575">
              <a:noFill/>
            </a:ln>
          </c:spPr>
          <c:marker>
            <c:symbol val="circle"/>
            <c:size val="7"/>
            <c:spPr>
              <a:solidFill>
                <a:srgbClr val="4F81BD"/>
              </a:solidFill>
            </c:spPr>
          </c:marker>
          <c:xVal>
            <c:numRef>
              <c:f>Graphing!$G$16</c:f>
              <c:numCache>
                <c:formatCode>General</c:formatCode>
                <c:ptCount val="1"/>
                <c:pt idx="0">
                  <c:v>6.5</c:v>
                </c:pt>
              </c:numCache>
            </c:numRef>
          </c:xVal>
          <c:yVal>
            <c:numRef>
              <c:f>Graphing!$D$16</c:f>
              <c:numCache>
                <c:formatCode>General</c:formatCode>
                <c:ptCount val="1"/>
                <c:pt idx="0">
                  <c:v>8</c:v>
                </c:pt>
              </c:numCache>
            </c:numRef>
          </c:yVal>
          <c:smooth val="0"/>
        </c:ser>
        <c:ser>
          <c:idx val="12"/>
          <c:order val="12"/>
          <c:spPr>
            <a:ln w="28575">
              <a:noFill/>
            </a:ln>
          </c:spPr>
          <c:marker>
            <c:symbol val="circle"/>
            <c:size val="7"/>
            <c:spPr>
              <a:solidFill>
                <a:srgbClr val="4F81BD"/>
              </a:solidFill>
            </c:spPr>
          </c:marker>
          <c:xVal>
            <c:numRef>
              <c:f>Graphing!$G$17</c:f>
              <c:numCache>
                <c:formatCode>General</c:formatCode>
                <c:ptCount val="1"/>
                <c:pt idx="0">
                  <c:v>4</c:v>
                </c:pt>
              </c:numCache>
            </c:numRef>
          </c:xVal>
          <c:yVal>
            <c:numRef>
              <c:f>Graphing!$D$17</c:f>
              <c:numCache>
                <c:formatCode>General</c:formatCode>
                <c:ptCount val="1"/>
                <c:pt idx="0">
                  <c:v>9</c:v>
                </c:pt>
              </c:numCache>
            </c:numRef>
          </c:yVal>
          <c:smooth val="0"/>
        </c:ser>
        <c:ser>
          <c:idx val="13"/>
          <c:order val="13"/>
          <c:spPr>
            <a:ln w="28575">
              <a:noFill/>
            </a:ln>
          </c:spPr>
          <c:marker>
            <c:symbol val="circle"/>
            <c:size val="7"/>
            <c:spPr>
              <a:solidFill>
                <a:srgbClr val="4F81BD"/>
              </a:solidFill>
            </c:spPr>
          </c:marker>
          <c:xVal>
            <c:numRef>
              <c:f>Graphing!$G$18</c:f>
              <c:numCache>
                <c:formatCode>General</c:formatCode>
                <c:ptCount val="1"/>
                <c:pt idx="0">
                  <c:v>4</c:v>
                </c:pt>
              </c:numCache>
            </c:numRef>
          </c:xVal>
          <c:yVal>
            <c:numRef>
              <c:f>Graphing!$D$18</c:f>
              <c:numCache>
                <c:formatCode>General</c:formatCode>
                <c:ptCount val="1"/>
                <c:pt idx="0">
                  <c:v>10</c:v>
                </c:pt>
              </c:numCache>
            </c:numRef>
          </c:yVal>
          <c:smooth val="0"/>
        </c:ser>
        <c:ser>
          <c:idx val="14"/>
          <c:order val="14"/>
          <c:spPr>
            <a:ln w="28575">
              <a:noFill/>
            </a:ln>
          </c:spPr>
          <c:marker>
            <c:symbol val="circle"/>
            <c:size val="14"/>
            <c:spPr>
              <a:solidFill>
                <a:srgbClr val="FF0000"/>
              </a:solidFill>
            </c:spPr>
          </c:marker>
          <c:xVal>
            <c:numRef>
              <c:f>Graphing!$G$19</c:f>
              <c:numCache>
                <c:formatCode>General</c:formatCode>
                <c:ptCount val="1"/>
                <c:pt idx="0">
                  <c:v>5</c:v>
                </c:pt>
              </c:numCache>
            </c:numRef>
          </c:xVal>
          <c:yVal>
            <c:numRef>
              <c:f>Graphing!$D$19</c:f>
              <c:numCache>
                <c:formatCode>General</c:formatCode>
                <c:ptCount val="1"/>
                <c:pt idx="0">
                  <c:v>11</c:v>
                </c:pt>
              </c:numCache>
            </c:numRef>
          </c:yVal>
          <c:smooth val="0"/>
        </c:ser>
        <c:dLbls>
          <c:showLegendKey val="0"/>
          <c:showVal val="0"/>
          <c:showCatName val="0"/>
          <c:showSerName val="0"/>
          <c:showPercent val="0"/>
          <c:showBubbleSize val="0"/>
        </c:dLbls>
        <c:axId val="46548096"/>
        <c:axId val="140991808"/>
      </c:scatterChart>
      <c:valAx>
        <c:axId val="46548096"/>
        <c:scaling>
          <c:orientation val="minMax"/>
          <c:max val="10"/>
          <c:min val="1"/>
        </c:scaling>
        <c:delete val="0"/>
        <c:axPos val="b"/>
        <c:numFmt formatCode="General" sourceLinked="1"/>
        <c:majorTickMark val="out"/>
        <c:minorTickMark val="none"/>
        <c:tickLblPos val="nextTo"/>
        <c:crossAx val="140991808"/>
        <c:crosses val="autoZero"/>
        <c:crossBetween val="midCat"/>
        <c:majorUnit val="0.5"/>
      </c:valAx>
      <c:valAx>
        <c:axId val="140991808"/>
        <c:scaling>
          <c:orientation val="minMax"/>
        </c:scaling>
        <c:delete val="0"/>
        <c:axPos val="l"/>
        <c:majorGridlines/>
        <c:numFmt formatCode="General" sourceLinked="1"/>
        <c:majorTickMark val="out"/>
        <c:minorTickMark val="none"/>
        <c:tickLblPos val="nextTo"/>
        <c:crossAx val="46548096"/>
        <c:crosses val="autoZero"/>
        <c:crossBetween val="midCat"/>
      </c:valAx>
    </c:plotArea>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0.56883</cdr:x>
      <cdr:y>0.06395</cdr:y>
    </cdr:from>
    <cdr:to>
      <cdr:x>0.57085</cdr:x>
      <cdr:y>0.86337</cdr:y>
    </cdr:to>
    <cdr:sp macro="" textlink="">
      <cdr:nvSpPr>
        <cdr:cNvPr id="3" name="Straight Connector 2"/>
        <cdr:cNvSpPr/>
      </cdr:nvSpPr>
      <cdr:spPr>
        <a:xfrm xmlns:a="http://schemas.openxmlformats.org/drawingml/2006/main" rot="5400000" flipH="1" flipV="1">
          <a:off x="2676525" y="209551"/>
          <a:ext cx="9525" cy="2619375"/>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dirty="0"/>
        </a:p>
      </cdr:txBody>
    </cdr:sp>
  </cdr:relSizeAnchor>
  <cdr:relSizeAnchor xmlns:cdr="http://schemas.openxmlformats.org/drawingml/2006/chartDrawing">
    <cdr:from>
      <cdr:x>0.10101</cdr:x>
      <cdr:y>0.01786</cdr:y>
    </cdr:from>
    <cdr:to>
      <cdr:x>0.25726</cdr:x>
      <cdr:y>0.13939</cdr:y>
    </cdr:to>
    <cdr:sp macro="" textlink="">
      <cdr:nvSpPr>
        <cdr:cNvPr id="4" name="TextBox 3"/>
        <cdr:cNvSpPr txBox="1"/>
      </cdr:nvSpPr>
      <cdr:spPr>
        <a:xfrm xmlns:a="http://schemas.openxmlformats.org/drawingml/2006/main">
          <a:off x="762000" y="76200"/>
          <a:ext cx="1178719" cy="518593"/>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en-US" sz="1400" dirty="0"/>
            <a:t>Industry</a:t>
          </a:r>
        </a:p>
        <a:p xmlns:a="http://schemas.openxmlformats.org/drawingml/2006/main">
          <a:pPr algn="ctr"/>
          <a:r>
            <a:rPr lang="en-US" sz="1400" dirty="0"/>
            <a:t>perspective</a:t>
          </a:r>
        </a:p>
      </cdr:txBody>
    </cdr:sp>
  </cdr:relSizeAnchor>
</c:userShapes>
</file>

<file path=ppt/drawings/drawing2.xml><?xml version="1.0" encoding="utf-8"?>
<c:userShapes xmlns:c="http://schemas.openxmlformats.org/drawingml/2006/chart">
  <cdr:relSizeAnchor xmlns:cdr="http://schemas.openxmlformats.org/drawingml/2006/chartDrawing">
    <cdr:from>
      <cdr:x>0.5668</cdr:x>
      <cdr:y>0.0843</cdr:y>
    </cdr:from>
    <cdr:to>
      <cdr:x>0.56883</cdr:x>
      <cdr:y>0.88372</cdr:y>
    </cdr:to>
    <cdr:sp macro="" textlink="">
      <cdr:nvSpPr>
        <cdr:cNvPr id="4" name="Straight Connector 3"/>
        <cdr:cNvSpPr/>
      </cdr:nvSpPr>
      <cdr:spPr>
        <a:xfrm xmlns:a="http://schemas.openxmlformats.org/drawingml/2006/main" rot="5400000" flipH="1" flipV="1">
          <a:off x="1362075" y="1581150"/>
          <a:ext cx="2619375" cy="9525"/>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dash"/>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dirty="0"/>
        </a:p>
      </cdr:txBody>
    </cdr:sp>
  </cdr:relSizeAnchor>
  <cdr:relSizeAnchor xmlns:cdr="http://schemas.openxmlformats.org/drawingml/2006/chartDrawing">
    <cdr:from>
      <cdr:x>0.11</cdr:x>
      <cdr:y>0.03509</cdr:y>
    </cdr:from>
    <cdr:to>
      <cdr:x>0.26625</cdr:x>
      <cdr:y>0.15662</cdr:y>
    </cdr:to>
    <cdr:sp macro="" textlink="">
      <cdr:nvSpPr>
        <cdr:cNvPr id="5" name="TextBox 4"/>
        <cdr:cNvSpPr txBox="1"/>
      </cdr:nvSpPr>
      <cdr:spPr>
        <a:xfrm xmlns:a="http://schemas.openxmlformats.org/drawingml/2006/main">
          <a:off x="838200" y="152400"/>
          <a:ext cx="1190625" cy="527854"/>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r>
            <a:rPr lang="en-US" sz="1400" dirty="0"/>
            <a:t>industry</a:t>
          </a:r>
        </a:p>
        <a:p xmlns:a="http://schemas.openxmlformats.org/drawingml/2006/main">
          <a:pPr algn="ctr"/>
          <a:r>
            <a:rPr lang="en-US" sz="1400" dirty="0"/>
            <a:t>perspective</a:t>
          </a:r>
        </a:p>
      </cdr:txBody>
    </cdr:sp>
  </cdr:relSizeAnchor>
</c:userShapes>
</file>

<file path=ppt/drawings/drawing3.xml><?xml version="1.0" encoding="utf-8"?>
<c:userShapes xmlns:c="http://schemas.openxmlformats.org/drawingml/2006/chart">
  <cdr:relSizeAnchor xmlns:cdr="http://schemas.openxmlformats.org/drawingml/2006/chartDrawing">
    <cdr:from>
      <cdr:x>0.5668</cdr:x>
      <cdr:y>0.07558</cdr:y>
    </cdr:from>
    <cdr:to>
      <cdr:x>0.56883</cdr:x>
      <cdr:y>0.87209</cdr:y>
    </cdr:to>
    <cdr:sp macro="" textlink="">
      <cdr:nvSpPr>
        <cdr:cNvPr id="5" name="Straight Connector 4"/>
        <cdr:cNvSpPr/>
      </cdr:nvSpPr>
      <cdr:spPr>
        <a:xfrm xmlns:a="http://schemas.openxmlformats.org/drawingml/2006/main" rot="5400000" flipH="1" flipV="1">
          <a:off x="2666999" y="247650"/>
          <a:ext cx="9526" cy="2609851"/>
        </a:xfrm>
        <a:prstGeom xmlns:a="http://schemas.openxmlformats.org/drawingml/2006/main" prst="line">
          <a:avLst/>
        </a:prstGeom>
        <a:ln xmlns:a="http://schemas.openxmlformats.org/drawingml/2006/main">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dirty="0"/>
        </a:p>
      </cdr:txBody>
    </cdr:sp>
  </cdr:relSizeAnchor>
  <cdr:relSizeAnchor xmlns:cdr="http://schemas.openxmlformats.org/drawingml/2006/chartDrawing">
    <cdr:from>
      <cdr:x>0.28571</cdr:x>
      <cdr:y>0.03509</cdr:y>
    </cdr:from>
    <cdr:to>
      <cdr:x>0.44515</cdr:x>
      <cdr:y>0.15662</cdr:y>
    </cdr:to>
    <cdr:sp macro="" textlink="">
      <cdr:nvSpPr>
        <cdr:cNvPr id="3" name="TextBox 1"/>
        <cdr:cNvSpPr txBox="1"/>
      </cdr:nvSpPr>
      <cdr:spPr>
        <a:xfrm xmlns:a="http://schemas.openxmlformats.org/drawingml/2006/main">
          <a:off x="2133600" y="152400"/>
          <a:ext cx="1190634" cy="52785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400" dirty="0"/>
            <a:t>industry</a:t>
          </a:r>
        </a:p>
        <a:p xmlns:a="http://schemas.openxmlformats.org/drawingml/2006/main">
          <a:pPr algn="ctr"/>
          <a:r>
            <a:rPr lang="en-US" sz="1400" dirty="0"/>
            <a:t>perspective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1BB62E-4576-4AED-BE53-7C6DE9EB4E24}" type="datetimeFigureOut">
              <a:rPr lang="en-US" smtClean="0"/>
              <a:t>3/14/2022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CAF6C5-4C94-407B-A9EB-0F450AD6620F}" type="slidenum">
              <a:rPr lang="en-US" smtClean="0"/>
              <a:t>‹#›</a:t>
            </a:fld>
            <a:endParaRPr lang="en-US" dirty="0"/>
          </a:p>
        </p:txBody>
      </p:sp>
    </p:spTree>
    <p:extLst>
      <p:ext uri="{BB962C8B-B14F-4D97-AF65-F5344CB8AC3E}">
        <p14:creationId xmlns:p14="http://schemas.microsoft.com/office/powerpoint/2010/main" val="805941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6C39D2-2B84-4E85-AD11-FA280688F77E}" type="slidenum">
              <a:rPr lang="en-US" altLang="en-US"/>
              <a:pPr eaLnBrk="1" hangingPunct="1"/>
              <a:t>7</a:t>
            </a:fld>
            <a:endParaRPr lang="en-US" altLang="en-US" dirty="0"/>
          </a:p>
        </p:txBody>
      </p:sp>
      <p:sp>
        <p:nvSpPr>
          <p:cNvPr id="33795" name="Slide Image Placeholder 1"/>
          <p:cNvSpPr>
            <a:spLocks noGrp="1" noRot="1" noChangeAspect="1" noTextEdit="1"/>
          </p:cNvSpPr>
          <p:nvPr>
            <p:ph type="sldImg"/>
          </p:nvPr>
        </p:nvSpPr>
        <p:spPr>
          <a:ln/>
        </p:spPr>
      </p:sp>
      <p:sp>
        <p:nvSpPr>
          <p:cNvPr id="3379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dirty="0" smtClean="0">
                <a:latin typeface="Arial" panose="020B0604020202020204" pitchFamily="34" charset="0"/>
              </a:rPr>
              <a:t>Two problems: First, numbers are low (regardless of which number you look at). That means we are not where we should be. Second, there is an apparent lack of shared understanding of the problem. Both appear to have a different understanding of how "good"/"bad" things are right now.</a:t>
            </a:r>
          </a:p>
        </p:txBody>
      </p:sp>
      <p:sp>
        <p:nvSpPr>
          <p:cNvPr id="33797" name="Slide Number Placeholder 3"/>
          <p:cNvSpPr txBox="1">
            <a:spLocks noGrp="1"/>
          </p:cNvSpPr>
          <p:nvPr/>
        </p:nvSpPr>
        <p:spPr bwMode="auto">
          <a:xfrm>
            <a:off x="3849689" y="9430218"/>
            <a:ext cx="2946400" cy="49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A4B355D-E121-4AF4-B0DF-811C22EA5E65}" type="slidenum">
              <a:rPr lang="en-US" altLang="en-US" sz="1200">
                <a:latin typeface="Calibri" panose="020F0502020204030204" pitchFamily="34" charset="0"/>
              </a:rPr>
              <a:pPr algn="r" eaLnBrk="1" hangingPunct="1"/>
              <a:t>7</a:t>
            </a:fld>
            <a:endParaRPr lang="en-US" altLang="en-US" sz="1200" dirty="0">
              <a:latin typeface="Calibri" panose="020F0502020204030204" pitchFamily="34" charset="0"/>
            </a:endParaRPr>
          </a:p>
        </p:txBody>
      </p:sp>
    </p:spTree>
    <p:extLst>
      <p:ext uri="{BB962C8B-B14F-4D97-AF65-F5344CB8AC3E}">
        <p14:creationId xmlns:p14="http://schemas.microsoft.com/office/powerpoint/2010/main" val="1696861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547561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172510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1287152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396757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2359792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2917267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1461787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270319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2610978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1124937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AD693F-D1D0-4954-AF5A-36B49F305FFB}" type="datetimeFigureOut">
              <a:rPr lang="en-US" smtClean="0"/>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22EEB-079E-4BD1-BBA8-C2B8E72D73FA}" type="slidenum">
              <a:rPr lang="en-US" smtClean="0"/>
              <a:t>‹#›</a:t>
            </a:fld>
            <a:endParaRPr lang="en-US" dirty="0"/>
          </a:p>
        </p:txBody>
      </p:sp>
    </p:spTree>
    <p:extLst>
      <p:ext uri="{BB962C8B-B14F-4D97-AF65-F5344CB8AC3E}">
        <p14:creationId xmlns:p14="http://schemas.microsoft.com/office/powerpoint/2010/main" val="3882276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D693F-D1D0-4954-AF5A-36B49F305FFB}" type="datetimeFigureOut">
              <a:rPr lang="en-US" smtClean="0"/>
              <a:t>3/14/2022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22EEB-079E-4BD1-BBA8-C2B8E72D73FA}" type="slidenum">
              <a:rPr lang="en-US" smtClean="0"/>
              <a:t>‹#›</a:t>
            </a:fld>
            <a:endParaRPr lang="en-US" dirty="0"/>
          </a:p>
        </p:txBody>
      </p:sp>
    </p:spTree>
    <p:extLst>
      <p:ext uri="{BB962C8B-B14F-4D97-AF65-F5344CB8AC3E}">
        <p14:creationId xmlns:p14="http://schemas.microsoft.com/office/powerpoint/2010/main" val="2302398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9274"/>
            <a:ext cx="7772400" cy="1470025"/>
          </a:xfrm>
        </p:spPr>
        <p:txBody>
          <a:bodyPr/>
          <a:lstStyle/>
          <a:p>
            <a:r>
              <a:rPr lang="en-US" dirty="0" smtClean="0"/>
              <a:t>Impact and Relevance of Business Schools </a:t>
            </a:r>
            <a:endParaRPr lang="en-US" dirty="0"/>
          </a:p>
        </p:txBody>
      </p:sp>
      <p:sp>
        <p:nvSpPr>
          <p:cNvPr id="3" name="Subtitle 2"/>
          <p:cNvSpPr>
            <a:spLocks noGrp="1"/>
          </p:cNvSpPr>
          <p:nvPr>
            <p:ph type="subTitle" idx="1"/>
          </p:nvPr>
        </p:nvSpPr>
        <p:spPr>
          <a:xfrm>
            <a:off x="1447800" y="3124200"/>
            <a:ext cx="6400800" cy="1752600"/>
          </a:xfrm>
        </p:spPr>
        <p:txBody>
          <a:bodyPr>
            <a:normAutofit fontScale="62500" lnSpcReduction="20000"/>
          </a:bodyPr>
          <a:lstStyle/>
          <a:p>
            <a:r>
              <a:rPr lang="en-US" sz="2600" dirty="0" smtClean="0"/>
              <a:t>Syed Zahoor Hassan</a:t>
            </a:r>
          </a:p>
          <a:p>
            <a:r>
              <a:rPr lang="en-US" sz="2600" dirty="0" smtClean="0"/>
              <a:t>LUMS</a:t>
            </a:r>
          </a:p>
          <a:p>
            <a:r>
              <a:rPr lang="en-US" sz="2600" dirty="0" smtClean="0"/>
              <a:t>NBEAC Deans and Directors Conference 2022</a:t>
            </a:r>
          </a:p>
          <a:p>
            <a:r>
              <a:rPr lang="en-US" sz="2600" dirty="0" smtClean="0"/>
              <a:t>March 14, 2022</a:t>
            </a:r>
          </a:p>
          <a:p>
            <a:endParaRPr lang="en-US" sz="2600" dirty="0" smtClean="0"/>
          </a:p>
          <a:p>
            <a:r>
              <a:rPr lang="en-US" sz="2200" dirty="0" smtClean="0"/>
              <a:t>Some Thought based on EFMD and AACSB study*</a:t>
            </a:r>
            <a:r>
              <a:rPr lang="en-US" dirty="0" smtClean="0"/>
              <a:t> and our work in Pakistan</a:t>
            </a:r>
            <a:endParaRPr lang="en-US" dirty="0"/>
          </a:p>
        </p:txBody>
      </p:sp>
      <p:sp>
        <p:nvSpPr>
          <p:cNvPr id="4" name="TextBox 3"/>
          <p:cNvSpPr txBox="1"/>
          <p:nvPr/>
        </p:nvSpPr>
        <p:spPr>
          <a:xfrm>
            <a:off x="1219200" y="5486400"/>
            <a:ext cx="6239721" cy="584775"/>
          </a:xfrm>
          <a:prstGeom prst="rect">
            <a:avLst/>
          </a:prstGeom>
          <a:noFill/>
        </p:spPr>
        <p:txBody>
          <a:bodyPr wrap="none" rtlCol="0">
            <a:spAutoFit/>
          </a:bodyPr>
          <a:lstStyle/>
          <a:p>
            <a:r>
              <a:rPr lang="en-US" sz="1600" dirty="0" smtClean="0"/>
              <a:t>*Reimagining Business Education: Insights and Actions from the Business</a:t>
            </a:r>
          </a:p>
          <a:p>
            <a:r>
              <a:rPr lang="en-US" sz="1600" dirty="0" smtClean="0"/>
              <a:t>Education Jam.</a:t>
            </a:r>
            <a:endParaRPr lang="en-US" dirty="0"/>
          </a:p>
        </p:txBody>
      </p:sp>
    </p:spTree>
    <p:extLst>
      <p:ext uri="{BB962C8B-B14F-4D97-AF65-F5344CB8AC3E}">
        <p14:creationId xmlns:p14="http://schemas.microsoft.com/office/powerpoint/2010/main" val="1799947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to focus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theory-practice gap</a:t>
            </a:r>
          </a:p>
          <a:p>
            <a:pPr lvl="1"/>
            <a:r>
              <a:rPr lang="en-US" dirty="0" smtClean="0"/>
              <a:t>Teaching versus research</a:t>
            </a:r>
          </a:p>
          <a:p>
            <a:pPr lvl="1"/>
            <a:r>
              <a:rPr lang="en-US" dirty="0" smtClean="0"/>
              <a:t>Applied versus theoretical</a:t>
            </a:r>
          </a:p>
          <a:p>
            <a:pPr lvl="1"/>
            <a:r>
              <a:rPr lang="en-US" dirty="0" smtClean="0"/>
              <a:t>Experiential vs. Existing pedagogy</a:t>
            </a:r>
          </a:p>
          <a:p>
            <a:pPr lvl="1"/>
            <a:r>
              <a:rPr lang="en-US" dirty="0" smtClean="0"/>
              <a:t>Real world vs. narrow theory</a:t>
            </a:r>
          </a:p>
          <a:p>
            <a:r>
              <a:rPr lang="en-US" dirty="0" smtClean="0"/>
              <a:t>Specialization and integration tension</a:t>
            </a:r>
          </a:p>
          <a:p>
            <a:r>
              <a:rPr lang="en-US" dirty="0" smtClean="0"/>
              <a:t>Experimental and learning cycle time – Case study method</a:t>
            </a:r>
          </a:p>
          <a:p>
            <a:r>
              <a:rPr lang="en-US" dirty="0" smtClean="0"/>
              <a:t>Software example as guide:  Products&gt;Services&gt; Platforms</a:t>
            </a:r>
          </a:p>
          <a:p>
            <a:pPr marL="0" indent="0">
              <a:buNone/>
            </a:pPr>
            <a:endParaRPr lang="en-US" dirty="0" smtClean="0">
              <a:sym typeface="Wingdings" pitchFamily="2" charset="2"/>
            </a:endParaRPr>
          </a:p>
          <a:p>
            <a:pPr marL="0" indent="0">
              <a:buNone/>
            </a:pPr>
            <a:r>
              <a:rPr lang="en-US" dirty="0" smtClean="0">
                <a:sym typeface="Wingdings" pitchFamily="2" charset="2"/>
              </a:rPr>
              <a:t></a:t>
            </a:r>
            <a:r>
              <a:rPr lang="en-US" dirty="0" smtClean="0"/>
              <a:t>Partnered-based learning and research</a:t>
            </a:r>
          </a:p>
          <a:p>
            <a:pPr lvl="1"/>
            <a:r>
              <a:rPr lang="en-US" dirty="0" smtClean="0"/>
              <a:t>Joint program development with industry</a:t>
            </a:r>
          </a:p>
          <a:p>
            <a:pPr lvl="1"/>
            <a:r>
              <a:rPr lang="en-US" dirty="0" smtClean="0"/>
              <a:t>Curricula changes as students engage with industry (70-30)</a:t>
            </a:r>
          </a:p>
          <a:p>
            <a:pPr marL="457200" lvl="1" indent="0">
              <a:buNone/>
            </a:pPr>
            <a:r>
              <a:rPr lang="en-US" dirty="0" smtClean="0"/>
              <a:t>				</a:t>
            </a:r>
            <a:endParaRPr lang="en-US" dirty="0"/>
          </a:p>
        </p:txBody>
      </p:sp>
    </p:spTree>
    <p:extLst>
      <p:ext uri="{BB962C8B-B14F-4D97-AF65-F5344CB8AC3E}">
        <p14:creationId xmlns:p14="http://schemas.microsoft.com/office/powerpoint/2010/main" val="203598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core questions</a:t>
            </a:r>
            <a:endParaRPr lang="en-US" dirty="0"/>
          </a:p>
        </p:txBody>
      </p:sp>
      <p:sp>
        <p:nvSpPr>
          <p:cNvPr id="3" name="Content Placeholder 2"/>
          <p:cNvSpPr>
            <a:spLocks noGrp="1"/>
          </p:cNvSpPr>
          <p:nvPr>
            <p:ph idx="1"/>
          </p:nvPr>
        </p:nvSpPr>
        <p:spPr/>
        <p:txBody>
          <a:bodyPr/>
          <a:lstStyle/>
          <a:p>
            <a:r>
              <a:rPr lang="en-US" dirty="0" smtClean="0"/>
              <a:t>Distinctive value for stakeholders</a:t>
            </a:r>
          </a:p>
          <a:p>
            <a:pPr lvl="1"/>
            <a:r>
              <a:rPr lang="en-US" dirty="0" smtClean="0"/>
              <a:t>Value to students – economic returns?</a:t>
            </a:r>
          </a:p>
          <a:p>
            <a:pPr lvl="1"/>
            <a:r>
              <a:rPr lang="en-US" dirty="0" smtClean="0"/>
              <a:t>Value to Employers – skills, capabilities and attitudes?</a:t>
            </a:r>
          </a:p>
          <a:p>
            <a:pPr lvl="1"/>
            <a:r>
              <a:rPr lang="en-US" dirty="0" smtClean="0"/>
              <a:t>Value to the society and world?</a:t>
            </a:r>
          </a:p>
          <a:p>
            <a:r>
              <a:rPr lang="en-US" dirty="0" smtClean="0"/>
              <a:t>Distinctive pedagogy?</a:t>
            </a:r>
          </a:p>
          <a:p>
            <a:r>
              <a:rPr lang="en-US" dirty="0"/>
              <a:t>D</a:t>
            </a:r>
            <a:r>
              <a:rPr lang="en-US" dirty="0" smtClean="0"/>
              <a:t>istinctive research contributions?</a:t>
            </a:r>
          </a:p>
          <a:p>
            <a:r>
              <a:rPr lang="en-US" dirty="0" smtClean="0">
                <a:sym typeface="Wingdings" pitchFamily="2" charset="2"/>
              </a:rPr>
              <a:t> Distinctive Impact</a:t>
            </a:r>
            <a:endParaRPr lang="en-US" dirty="0"/>
          </a:p>
        </p:txBody>
      </p:sp>
    </p:spTree>
    <p:extLst>
      <p:ext uri="{BB962C8B-B14F-4D97-AF65-F5344CB8AC3E}">
        <p14:creationId xmlns:p14="http://schemas.microsoft.com/office/powerpoint/2010/main" val="3250852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715962"/>
          </a:xfrm>
        </p:spPr>
        <p:txBody>
          <a:bodyPr>
            <a:normAutofit fontScale="90000"/>
          </a:bodyPr>
          <a:lstStyle/>
          <a:p>
            <a:r>
              <a:rPr lang="en-US" dirty="0" smtClean="0"/>
              <a:t>What could be done?</a:t>
            </a:r>
            <a:endParaRPr lang="en-US" dirty="0"/>
          </a:p>
        </p:txBody>
      </p:sp>
      <p:sp>
        <p:nvSpPr>
          <p:cNvPr id="3" name="Content Placeholder 2"/>
          <p:cNvSpPr>
            <a:spLocks noGrp="1"/>
          </p:cNvSpPr>
          <p:nvPr>
            <p:ph idx="1"/>
          </p:nvPr>
        </p:nvSpPr>
        <p:spPr>
          <a:xfrm>
            <a:off x="457200" y="1295400"/>
            <a:ext cx="8229600" cy="4525963"/>
          </a:xfrm>
        </p:spPr>
        <p:txBody>
          <a:bodyPr>
            <a:normAutofit fontScale="85000" lnSpcReduction="20000"/>
          </a:bodyPr>
          <a:lstStyle/>
          <a:p>
            <a:r>
              <a:rPr lang="en-US" dirty="0" smtClean="0"/>
              <a:t>Focus on engagement of all stakeholders in decision making:  Governance, program design, program delivery and student mentoring</a:t>
            </a:r>
          </a:p>
          <a:p>
            <a:r>
              <a:rPr lang="en-US" dirty="0" smtClean="0"/>
              <a:t>Must set up formal mechanisms to establish partnerships with industry – avoid ad-hoc approach</a:t>
            </a:r>
          </a:p>
          <a:p>
            <a:pPr lvl="1"/>
            <a:r>
              <a:rPr lang="en-US" dirty="0" smtClean="0"/>
              <a:t>Teaching, research and service</a:t>
            </a:r>
          </a:p>
          <a:p>
            <a:r>
              <a:rPr lang="en-US" dirty="0" smtClean="0"/>
              <a:t>Must have a focus on tackling the core issues of today – inequality, environment, …. SDG?</a:t>
            </a:r>
          </a:p>
          <a:p>
            <a:r>
              <a:rPr lang="en-US" dirty="0" smtClean="0"/>
              <a:t>It is  about 7 Ps: </a:t>
            </a:r>
          </a:p>
          <a:p>
            <a:pPr lvl="1"/>
            <a:r>
              <a:rPr lang="en-US" dirty="0" smtClean="0"/>
              <a:t>people, philosophy, purpose, processes, provisions (resources), partnerships and progress (impact – economic, social …) </a:t>
            </a:r>
          </a:p>
          <a:p>
            <a:endParaRPr lang="en-US" dirty="0"/>
          </a:p>
        </p:txBody>
      </p:sp>
    </p:spTree>
    <p:extLst>
      <p:ext uri="{BB962C8B-B14F-4D97-AF65-F5344CB8AC3E}">
        <p14:creationId xmlns:p14="http://schemas.microsoft.com/office/powerpoint/2010/main" val="298937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639762"/>
          </a:xfrm>
        </p:spPr>
        <p:txBody>
          <a:bodyPr>
            <a:normAutofit fontScale="90000"/>
          </a:bodyPr>
          <a:lstStyle/>
          <a:p>
            <a:r>
              <a:rPr lang="en-US" dirty="0" smtClean="0"/>
              <a:t>The Core Issue</a:t>
            </a:r>
            <a:endParaRPr lang="en-US" dirty="0"/>
          </a:p>
        </p:txBody>
      </p:sp>
      <p:sp>
        <p:nvSpPr>
          <p:cNvPr id="3" name="Content Placeholder 2"/>
          <p:cNvSpPr>
            <a:spLocks noGrp="1"/>
          </p:cNvSpPr>
          <p:nvPr>
            <p:ph idx="1"/>
          </p:nvPr>
        </p:nvSpPr>
        <p:spPr>
          <a:xfrm>
            <a:off x="457200" y="1295400"/>
            <a:ext cx="8229600" cy="4525963"/>
          </a:xfrm>
        </p:spPr>
        <p:txBody>
          <a:bodyPr>
            <a:normAutofit fontScale="92500" lnSpcReduction="20000"/>
          </a:bodyPr>
          <a:lstStyle/>
          <a:p>
            <a:r>
              <a:rPr lang="en-US" dirty="0" smtClean="0"/>
              <a:t>Huge Difference in perceptions higher education’s self-perception and the perception of the customers (industry and society)</a:t>
            </a:r>
          </a:p>
          <a:p>
            <a:r>
              <a:rPr lang="en-US" dirty="0" smtClean="0"/>
              <a:t>Resistance to Change at all tiers of schools</a:t>
            </a:r>
          </a:p>
          <a:p>
            <a:pPr lvl="1"/>
            <a:r>
              <a:rPr lang="en-US" dirty="0" smtClean="0"/>
              <a:t>Elite school: lack of motivation</a:t>
            </a:r>
          </a:p>
          <a:p>
            <a:pPr lvl="1"/>
            <a:r>
              <a:rPr lang="en-US" dirty="0" smtClean="0"/>
              <a:t>Mid-Tier: Lack of resources and courage</a:t>
            </a:r>
          </a:p>
          <a:p>
            <a:pPr lvl="1"/>
            <a:r>
              <a:rPr lang="en-US" dirty="0" smtClean="0"/>
              <a:t>Third Tier: New programs based on old model</a:t>
            </a:r>
          </a:p>
          <a:p>
            <a:r>
              <a:rPr lang="en-US" dirty="0" smtClean="0"/>
              <a:t>Need to revisit the three Rs:</a:t>
            </a:r>
          </a:p>
          <a:p>
            <a:pPr lvl="1"/>
            <a:r>
              <a:rPr lang="en-US" dirty="0" smtClean="0"/>
              <a:t>Relevance : Faculty, Curricula, Linkages</a:t>
            </a:r>
          </a:p>
          <a:p>
            <a:pPr lvl="1"/>
            <a:r>
              <a:rPr lang="en-US" dirty="0" smtClean="0"/>
              <a:t>Reach: industries, students, partnerships</a:t>
            </a:r>
          </a:p>
          <a:p>
            <a:pPr lvl="1"/>
            <a:r>
              <a:rPr lang="en-US" dirty="0" smtClean="0"/>
              <a:t>Respect: Students, employers and society as partners</a:t>
            </a:r>
          </a:p>
          <a:p>
            <a:endParaRPr lang="en-US" dirty="0"/>
          </a:p>
        </p:txBody>
      </p:sp>
    </p:spTree>
    <p:extLst>
      <p:ext uri="{BB962C8B-B14F-4D97-AF65-F5344CB8AC3E}">
        <p14:creationId xmlns:p14="http://schemas.microsoft.com/office/powerpoint/2010/main" val="1871061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2566"/>
            <a:ext cx="7886700" cy="679081"/>
          </a:xfrm>
        </p:spPr>
        <p:txBody>
          <a:bodyPr>
            <a:normAutofit fontScale="90000"/>
          </a:bodyPr>
          <a:lstStyle/>
          <a:p>
            <a:r>
              <a:rPr lang="en-US" sz="3600" dirty="0" smtClean="0">
                <a:solidFill>
                  <a:srgbClr val="00B0F0"/>
                </a:solidFill>
              </a:rPr>
              <a:t>University, Industry and Community Linkages</a:t>
            </a:r>
            <a:endParaRPr lang="en-US" dirty="0">
              <a:solidFill>
                <a:srgbClr val="00B0F0"/>
              </a:solidFill>
            </a:endParaRPr>
          </a:p>
        </p:txBody>
      </p:sp>
      <p:sp>
        <p:nvSpPr>
          <p:cNvPr id="3" name="Content Placeholder 2"/>
          <p:cNvSpPr>
            <a:spLocks noGrp="1"/>
          </p:cNvSpPr>
          <p:nvPr>
            <p:ph idx="1"/>
          </p:nvPr>
        </p:nvSpPr>
        <p:spPr>
          <a:xfrm>
            <a:off x="628650" y="1087072"/>
            <a:ext cx="7886700" cy="5032374"/>
          </a:xfrm>
        </p:spPr>
        <p:txBody>
          <a:bodyPr>
            <a:normAutofit fontScale="62500" lnSpcReduction="20000"/>
          </a:bodyPr>
          <a:lstStyle/>
          <a:p>
            <a:r>
              <a:rPr lang="en-US" sz="3400" dirty="0" smtClean="0"/>
              <a:t>State of University, Industry and Community Linkages in Pakistan – results from a field study of 20+ </a:t>
            </a:r>
            <a:r>
              <a:rPr lang="en-US" sz="3400" dirty="0" smtClean="0"/>
              <a:t>institutions - </a:t>
            </a:r>
            <a:endParaRPr lang="en-US" sz="4000" dirty="0" smtClean="0"/>
          </a:p>
          <a:p>
            <a:r>
              <a:rPr lang="en-US" altLang="en-US" dirty="0" smtClean="0">
                <a:solidFill>
                  <a:srgbClr val="C00000"/>
                </a:solidFill>
              </a:rPr>
              <a:t>Key Dimensions of Analysis for each institution:</a:t>
            </a:r>
          </a:p>
          <a:p>
            <a:pPr lvl="1"/>
            <a:r>
              <a:rPr lang="en-US" altLang="en-US" dirty="0" smtClean="0"/>
              <a:t>Over all philosophy and focus</a:t>
            </a:r>
          </a:p>
          <a:p>
            <a:pPr lvl="1"/>
            <a:r>
              <a:rPr lang="en-US" altLang="en-US" dirty="0" smtClean="0"/>
              <a:t>Role of industry and community in:</a:t>
            </a:r>
          </a:p>
          <a:p>
            <a:pPr lvl="2"/>
            <a:r>
              <a:rPr lang="en-US" altLang="en-US" sz="2600" dirty="0" smtClean="0"/>
              <a:t>Governance and strategic decision making</a:t>
            </a:r>
          </a:p>
          <a:p>
            <a:pPr lvl="2"/>
            <a:r>
              <a:rPr lang="en-US" altLang="en-US" sz="2600" dirty="0" smtClean="0"/>
              <a:t>Program and curriculum design and development</a:t>
            </a:r>
          </a:p>
          <a:p>
            <a:pPr lvl="2"/>
            <a:r>
              <a:rPr lang="en-US" altLang="en-US" sz="2600" dirty="0" smtClean="0"/>
              <a:t>Teaching and learning processes and activities</a:t>
            </a:r>
          </a:p>
          <a:p>
            <a:pPr lvl="2"/>
            <a:r>
              <a:rPr lang="en-US" altLang="en-US" sz="2600" dirty="0" smtClean="0"/>
              <a:t>Mentoring, coaching, career guidance and job placement</a:t>
            </a:r>
            <a:endParaRPr lang="en-US" altLang="en-US" dirty="0" smtClean="0"/>
          </a:p>
          <a:p>
            <a:pPr lvl="1"/>
            <a:r>
              <a:rPr lang="en-US" altLang="en-US" dirty="0" smtClean="0"/>
              <a:t>Special assessment of the role of alumni</a:t>
            </a:r>
          </a:p>
          <a:p>
            <a:r>
              <a:rPr lang="en-US" sz="3400" dirty="0" smtClean="0"/>
              <a:t>Main Findings: Most universities have </a:t>
            </a:r>
            <a:r>
              <a:rPr lang="en-US" sz="3400" dirty="0" smtClean="0"/>
              <a:t>some </a:t>
            </a:r>
            <a:r>
              <a:rPr lang="en-US" sz="3400" dirty="0" smtClean="0"/>
              <a:t>form of linkages with industry but very few have engaged actively with community, and most linkages are based on informal mechanisms</a:t>
            </a:r>
          </a:p>
          <a:p>
            <a:r>
              <a:rPr lang="en-US" sz="3400" dirty="0" smtClean="0"/>
              <a:t>NUST emerged as one institution that had developed the most comprehensive and formal approach to establishing linkages with </a:t>
            </a:r>
            <a:r>
              <a:rPr lang="en-US" sz="3400" dirty="0" smtClean="0"/>
              <a:t>industry, </a:t>
            </a:r>
            <a:r>
              <a:rPr lang="en-US" sz="3400" dirty="0" smtClean="0"/>
              <a:t>community and government.</a:t>
            </a:r>
          </a:p>
        </p:txBody>
      </p:sp>
      <p:sp>
        <p:nvSpPr>
          <p:cNvPr id="5" name="Slide Number Placeholder 4"/>
          <p:cNvSpPr>
            <a:spLocks noGrp="1"/>
          </p:cNvSpPr>
          <p:nvPr>
            <p:ph type="sldNum" sz="quarter" idx="12"/>
          </p:nvPr>
        </p:nvSpPr>
        <p:spPr/>
        <p:txBody>
          <a:bodyPr/>
          <a:lstStyle/>
          <a:p>
            <a:fld id="{56237A9E-C3E8-4836-B3F9-74648621E0D0}" type="slidenum">
              <a:rPr lang="en-US" smtClean="0"/>
              <a:t>3</a:t>
            </a:fld>
            <a:endParaRPr lang="en-US" dirty="0"/>
          </a:p>
        </p:txBody>
      </p:sp>
    </p:spTree>
    <p:extLst>
      <p:ext uri="{BB962C8B-B14F-4D97-AF65-F5344CB8AC3E}">
        <p14:creationId xmlns:p14="http://schemas.microsoft.com/office/powerpoint/2010/main" val="329792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6C2D30-7688-47A6-B798-1DC3532D9741}" type="slidenum">
              <a:rPr lang="en-US" altLang="en-US"/>
              <a:pPr eaLnBrk="1" hangingPunct="1"/>
              <a:t>4</a:t>
            </a:fld>
            <a:endParaRPr lang="en-US" altLang="en-US" dirty="0"/>
          </a:p>
        </p:txBody>
      </p:sp>
      <p:sp>
        <p:nvSpPr>
          <p:cNvPr id="18435" name="Title 1"/>
          <p:cNvSpPr>
            <a:spLocks noGrp="1"/>
          </p:cNvSpPr>
          <p:nvPr>
            <p:ph type="title" idx="4294967295"/>
          </p:nvPr>
        </p:nvSpPr>
        <p:spPr>
          <a:xfrm>
            <a:off x="237391" y="806634"/>
            <a:ext cx="8735159" cy="422031"/>
          </a:xfrm>
        </p:spPr>
        <p:txBody>
          <a:bodyPr>
            <a:normAutofit fontScale="90000"/>
          </a:bodyPr>
          <a:lstStyle/>
          <a:p>
            <a:pPr eaLnBrk="1" hangingPunct="1"/>
            <a:r>
              <a:rPr lang="en-US" altLang="en-US" sz="2400" dirty="0">
                <a:solidFill>
                  <a:schemeClr val="accent2"/>
                </a:solidFill>
              </a:rPr>
              <a:t>Leveraging Industry and Community Resources to make the University's </a:t>
            </a:r>
            <a:r>
              <a:rPr lang="en-US" altLang="en-US" sz="2400" dirty="0" smtClean="0">
                <a:solidFill>
                  <a:schemeClr val="accent2"/>
                </a:solidFill>
              </a:rPr>
              <a:t>Plans </a:t>
            </a:r>
            <a:r>
              <a:rPr lang="en-US" altLang="en-US" sz="2400" dirty="0">
                <a:solidFill>
                  <a:schemeClr val="accent2"/>
                </a:solidFill>
              </a:rPr>
              <a:t>more relevant</a:t>
            </a:r>
          </a:p>
        </p:txBody>
      </p:sp>
      <p:sp>
        <p:nvSpPr>
          <p:cNvPr id="18436" name="TextBox 5"/>
          <p:cNvSpPr txBox="1">
            <a:spLocks noChangeArrowheads="1"/>
          </p:cNvSpPr>
          <p:nvPr/>
        </p:nvSpPr>
        <p:spPr bwMode="auto">
          <a:xfrm>
            <a:off x="3028951" y="6211888"/>
            <a:ext cx="47804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The broken line represents an average of about 6</a:t>
            </a:r>
          </a:p>
          <a:p>
            <a:pPr eaLnBrk="1" hangingPunct="1"/>
            <a:r>
              <a:rPr lang="en-US" altLang="en-US" dirty="0">
                <a:latin typeface="Calibri" panose="020F0502020204030204" pitchFamily="34" charset="0"/>
              </a:rPr>
              <a:t>The red dot shows industry perception: 3</a:t>
            </a:r>
          </a:p>
        </p:txBody>
      </p:sp>
      <p:sp>
        <p:nvSpPr>
          <p:cNvPr id="18437" name="TextBox 6"/>
          <p:cNvSpPr txBox="1">
            <a:spLocks noChangeArrowheads="1"/>
          </p:cNvSpPr>
          <p:nvPr/>
        </p:nvSpPr>
        <p:spPr bwMode="auto">
          <a:xfrm>
            <a:off x="4171951" y="5715000"/>
            <a:ext cx="20544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Survey Scale 1 to 10</a:t>
            </a:r>
          </a:p>
        </p:txBody>
      </p:sp>
      <p:sp>
        <p:nvSpPr>
          <p:cNvPr id="18438" name="TextBox 7"/>
          <p:cNvSpPr txBox="1">
            <a:spLocks noChangeArrowheads="1"/>
          </p:cNvSpPr>
          <p:nvPr/>
        </p:nvSpPr>
        <p:spPr bwMode="auto">
          <a:xfrm rot="-5400000">
            <a:off x="-724125" y="3434041"/>
            <a:ext cx="48117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Participation Universities numbered 1 through 14</a:t>
            </a:r>
          </a:p>
        </p:txBody>
      </p:sp>
      <p:graphicFrame>
        <p:nvGraphicFramePr>
          <p:cNvPr id="11" name="Chart 10"/>
          <p:cNvGraphicFramePr/>
          <p:nvPr/>
        </p:nvGraphicFramePr>
        <p:xfrm>
          <a:off x="1943100" y="1371600"/>
          <a:ext cx="5657850" cy="42672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382466" y="233546"/>
            <a:ext cx="7820758" cy="584775"/>
          </a:xfrm>
          <a:prstGeom prst="rect">
            <a:avLst/>
          </a:prstGeom>
          <a:noFill/>
        </p:spPr>
        <p:txBody>
          <a:bodyPr wrap="square" rtlCol="0">
            <a:spAutoFit/>
          </a:bodyPr>
          <a:lstStyle/>
          <a:p>
            <a:r>
              <a:rPr lang="en-US" sz="3200" dirty="0" smtClean="0">
                <a:solidFill>
                  <a:srgbClr val="00B0F0"/>
                </a:solidFill>
              </a:rPr>
              <a:t>University, Industry and Community Linkages</a:t>
            </a:r>
            <a:endParaRPr lang="en-US" dirty="0"/>
          </a:p>
        </p:txBody>
      </p:sp>
    </p:spTree>
    <p:extLst>
      <p:ext uri="{BB962C8B-B14F-4D97-AF65-F5344CB8AC3E}">
        <p14:creationId xmlns:p14="http://schemas.microsoft.com/office/powerpoint/2010/main" val="515573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99044C-3478-4092-827B-77BC118B7906}" type="slidenum">
              <a:rPr lang="en-US" altLang="en-US"/>
              <a:pPr eaLnBrk="1" hangingPunct="1"/>
              <a:t>5</a:t>
            </a:fld>
            <a:endParaRPr lang="en-US" altLang="en-US" dirty="0"/>
          </a:p>
        </p:txBody>
      </p:sp>
      <p:sp>
        <p:nvSpPr>
          <p:cNvPr id="19459" name="Title 1"/>
          <p:cNvSpPr>
            <a:spLocks noGrp="1"/>
          </p:cNvSpPr>
          <p:nvPr>
            <p:ph type="title" idx="4294967295"/>
          </p:nvPr>
        </p:nvSpPr>
        <p:spPr>
          <a:xfrm>
            <a:off x="825333" y="649349"/>
            <a:ext cx="7992208" cy="650020"/>
          </a:xfrm>
        </p:spPr>
        <p:txBody>
          <a:bodyPr>
            <a:normAutofit fontScale="90000"/>
          </a:bodyPr>
          <a:lstStyle/>
          <a:p>
            <a:pPr eaLnBrk="1" hangingPunct="1"/>
            <a:r>
              <a:rPr lang="en-US" altLang="en-US" sz="2400" dirty="0">
                <a:solidFill>
                  <a:schemeClr val="accent2"/>
                </a:solidFill>
              </a:rPr>
              <a:t>Use of Industry and Community Resources to Design specific programs and curricula</a:t>
            </a:r>
          </a:p>
        </p:txBody>
      </p:sp>
      <p:sp>
        <p:nvSpPr>
          <p:cNvPr id="19460" name="TextBox 5"/>
          <p:cNvSpPr txBox="1">
            <a:spLocks noChangeArrowheads="1"/>
          </p:cNvSpPr>
          <p:nvPr/>
        </p:nvSpPr>
        <p:spPr bwMode="auto">
          <a:xfrm>
            <a:off x="3028951" y="6211888"/>
            <a:ext cx="47804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The broken line represents an average of about 6</a:t>
            </a:r>
          </a:p>
          <a:p>
            <a:pPr eaLnBrk="1" hangingPunct="1"/>
            <a:r>
              <a:rPr lang="en-US" altLang="en-US" dirty="0">
                <a:latin typeface="Calibri" panose="020F0502020204030204" pitchFamily="34" charset="0"/>
              </a:rPr>
              <a:t>The red dot shows industry perception: 3</a:t>
            </a:r>
          </a:p>
        </p:txBody>
      </p:sp>
      <p:sp>
        <p:nvSpPr>
          <p:cNvPr id="19461" name="TextBox 6"/>
          <p:cNvSpPr txBox="1">
            <a:spLocks noChangeArrowheads="1"/>
          </p:cNvSpPr>
          <p:nvPr/>
        </p:nvSpPr>
        <p:spPr bwMode="auto">
          <a:xfrm>
            <a:off x="4171951" y="5715000"/>
            <a:ext cx="20544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Survey Scale 1 to 10</a:t>
            </a:r>
          </a:p>
        </p:txBody>
      </p:sp>
      <p:sp>
        <p:nvSpPr>
          <p:cNvPr id="19462" name="TextBox 7"/>
          <p:cNvSpPr txBox="1">
            <a:spLocks noChangeArrowheads="1"/>
          </p:cNvSpPr>
          <p:nvPr/>
        </p:nvSpPr>
        <p:spPr bwMode="auto">
          <a:xfrm rot="-5400000">
            <a:off x="-724125" y="3434041"/>
            <a:ext cx="48117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Participation Universities numbered 1 through 14</a:t>
            </a:r>
          </a:p>
        </p:txBody>
      </p:sp>
      <p:graphicFrame>
        <p:nvGraphicFramePr>
          <p:cNvPr id="10" name="Chart 9"/>
          <p:cNvGraphicFramePr/>
          <p:nvPr/>
        </p:nvGraphicFramePr>
        <p:xfrm>
          <a:off x="1885950" y="1371600"/>
          <a:ext cx="57150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825332" y="152464"/>
            <a:ext cx="7100933" cy="523220"/>
          </a:xfrm>
          <a:prstGeom prst="rect">
            <a:avLst/>
          </a:prstGeom>
          <a:noFill/>
        </p:spPr>
        <p:txBody>
          <a:bodyPr wrap="square" rtlCol="0">
            <a:spAutoFit/>
          </a:bodyPr>
          <a:lstStyle/>
          <a:p>
            <a:r>
              <a:rPr lang="en-US" sz="2800" dirty="0" smtClean="0">
                <a:solidFill>
                  <a:srgbClr val="00B0F0"/>
                </a:solidFill>
              </a:rPr>
              <a:t>University, Industry and Community Linkages</a:t>
            </a:r>
            <a:endParaRPr lang="en-US" dirty="0"/>
          </a:p>
        </p:txBody>
      </p:sp>
    </p:spTree>
    <p:extLst>
      <p:ext uri="{BB962C8B-B14F-4D97-AF65-F5344CB8AC3E}">
        <p14:creationId xmlns:p14="http://schemas.microsoft.com/office/powerpoint/2010/main" val="1105314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589C70-2943-47AC-A1C8-C74AF87D29A6}" type="slidenum">
              <a:rPr lang="en-US" altLang="en-US"/>
              <a:pPr eaLnBrk="1" hangingPunct="1"/>
              <a:t>6</a:t>
            </a:fld>
            <a:endParaRPr lang="en-US" altLang="en-US" dirty="0"/>
          </a:p>
        </p:txBody>
      </p:sp>
      <p:sp>
        <p:nvSpPr>
          <p:cNvPr id="20483" name="Title 1"/>
          <p:cNvSpPr>
            <a:spLocks noGrp="1"/>
          </p:cNvSpPr>
          <p:nvPr>
            <p:ph type="title" idx="4294967295"/>
          </p:nvPr>
        </p:nvSpPr>
        <p:spPr>
          <a:xfrm>
            <a:off x="1213338" y="720970"/>
            <a:ext cx="6712927" cy="650631"/>
          </a:xfrm>
        </p:spPr>
        <p:txBody>
          <a:bodyPr>
            <a:normAutofit fontScale="90000"/>
          </a:bodyPr>
          <a:lstStyle/>
          <a:p>
            <a:pPr eaLnBrk="1" hangingPunct="1"/>
            <a:r>
              <a:rPr lang="en-US" altLang="en-US" sz="2400" dirty="0">
                <a:solidFill>
                  <a:schemeClr val="accent2"/>
                </a:solidFill>
              </a:rPr>
              <a:t>Use of Industry and Community Resources in Mentoring and Placement</a:t>
            </a:r>
          </a:p>
        </p:txBody>
      </p:sp>
      <p:sp>
        <p:nvSpPr>
          <p:cNvPr id="20484" name="TextBox 5"/>
          <p:cNvSpPr txBox="1">
            <a:spLocks noChangeArrowheads="1"/>
          </p:cNvSpPr>
          <p:nvPr/>
        </p:nvSpPr>
        <p:spPr bwMode="auto">
          <a:xfrm>
            <a:off x="3028951" y="6211888"/>
            <a:ext cx="47804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The broken line represents an average of about 6</a:t>
            </a:r>
          </a:p>
          <a:p>
            <a:pPr eaLnBrk="1" hangingPunct="1"/>
            <a:r>
              <a:rPr lang="en-US" altLang="en-US" dirty="0">
                <a:latin typeface="Calibri" panose="020F0502020204030204" pitchFamily="34" charset="0"/>
              </a:rPr>
              <a:t>The red dot shows industry perception: 4.5</a:t>
            </a:r>
          </a:p>
        </p:txBody>
      </p:sp>
      <p:sp>
        <p:nvSpPr>
          <p:cNvPr id="20485" name="TextBox 6"/>
          <p:cNvSpPr txBox="1">
            <a:spLocks noChangeArrowheads="1"/>
          </p:cNvSpPr>
          <p:nvPr/>
        </p:nvSpPr>
        <p:spPr bwMode="auto">
          <a:xfrm>
            <a:off x="4171951" y="5715000"/>
            <a:ext cx="205440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Survey Scale 1 to 10</a:t>
            </a:r>
          </a:p>
        </p:txBody>
      </p:sp>
      <p:sp>
        <p:nvSpPr>
          <p:cNvPr id="20486" name="TextBox 7"/>
          <p:cNvSpPr txBox="1">
            <a:spLocks noChangeArrowheads="1"/>
          </p:cNvSpPr>
          <p:nvPr/>
        </p:nvSpPr>
        <p:spPr bwMode="auto">
          <a:xfrm rot="-5400000">
            <a:off x="-724125" y="3434041"/>
            <a:ext cx="48117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latin typeface="Calibri" panose="020F0502020204030204" pitchFamily="34" charset="0"/>
              </a:rPr>
              <a:t>Participation Universities numbered 1 through 14</a:t>
            </a:r>
          </a:p>
        </p:txBody>
      </p:sp>
      <p:graphicFrame>
        <p:nvGraphicFramePr>
          <p:cNvPr id="10" name="Chart 9"/>
          <p:cNvGraphicFramePr/>
          <p:nvPr/>
        </p:nvGraphicFramePr>
        <p:xfrm>
          <a:off x="1885950" y="1371600"/>
          <a:ext cx="56007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975947" y="79621"/>
            <a:ext cx="6845461" cy="523220"/>
          </a:xfrm>
          <a:prstGeom prst="rect">
            <a:avLst/>
          </a:prstGeom>
          <a:noFill/>
        </p:spPr>
        <p:txBody>
          <a:bodyPr wrap="square" rtlCol="0">
            <a:spAutoFit/>
          </a:bodyPr>
          <a:lstStyle/>
          <a:p>
            <a:r>
              <a:rPr lang="en-US" sz="2800" dirty="0" smtClean="0">
                <a:solidFill>
                  <a:srgbClr val="00B0F0"/>
                </a:solidFill>
              </a:rPr>
              <a:t>University, Industry and Community Linkages</a:t>
            </a:r>
            <a:endParaRPr lang="en-US" dirty="0"/>
          </a:p>
        </p:txBody>
      </p:sp>
    </p:spTree>
    <p:extLst>
      <p:ext uri="{BB962C8B-B14F-4D97-AF65-F5344CB8AC3E}">
        <p14:creationId xmlns:p14="http://schemas.microsoft.com/office/powerpoint/2010/main" val="323004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5312B5-2172-41B8-A7BF-6FC7BAD9EB13}" type="slidenum">
              <a:rPr lang="en-US" altLang="en-US"/>
              <a:pPr eaLnBrk="1" hangingPunct="1"/>
              <a:t>7</a:t>
            </a:fld>
            <a:endParaRPr lang="en-US" altLang="en-US" dirty="0"/>
          </a:p>
        </p:txBody>
      </p:sp>
      <p:sp>
        <p:nvSpPr>
          <p:cNvPr id="21507" name="Title 1"/>
          <p:cNvSpPr>
            <a:spLocks noGrp="1"/>
          </p:cNvSpPr>
          <p:nvPr>
            <p:ph type="title" idx="4294967295"/>
          </p:nvPr>
        </p:nvSpPr>
        <p:spPr>
          <a:xfrm>
            <a:off x="1143001" y="274638"/>
            <a:ext cx="6836018" cy="944564"/>
          </a:xfrm>
        </p:spPr>
        <p:txBody>
          <a:bodyPr>
            <a:normAutofit fontScale="90000"/>
          </a:bodyPr>
          <a:lstStyle/>
          <a:p>
            <a:r>
              <a:rPr lang="en-US" sz="3100" dirty="0" smtClean="0">
                <a:solidFill>
                  <a:srgbClr val="00B0F0"/>
                </a:solidFill>
              </a:rPr>
              <a:t>University, </a:t>
            </a:r>
            <a:r>
              <a:rPr lang="en-US" sz="3100" dirty="0" smtClean="0">
                <a:solidFill>
                  <a:srgbClr val="00B0F0"/>
                </a:solidFill>
              </a:rPr>
              <a:t>Industry </a:t>
            </a:r>
            <a:r>
              <a:rPr lang="en-US" sz="3100" dirty="0" smtClean="0">
                <a:solidFill>
                  <a:srgbClr val="00B0F0"/>
                </a:solidFill>
              </a:rPr>
              <a:t>and Community Linkages</a:t>
            </a:r>
            <a:endParaRPr lang="en-US" altLang="en-US" sz="3200" dirty="0">
              <a:solidFill>
                <a:schemeClr val="accent2"/>
              </a:solidFill>
            </a:endParaRPr>
          </a:p>
        </p:txBody>
      </p:sp>
      <p:graphicFrame>
        <p:nvGraphicFramePr>
          <p:cNvPr id="18451" name="Group 19"/>
          <p:cNvGraphicFramePr>
            <a:graphicFrameLocks noGrp="1"/>
          </p:cNvGraphicFramePr>
          <p:nvPr>
            <p:extLst>
              <p:ext uri="{D42A27DB-BD31-4B8C-83A1-F6EECF244321}">
                <p14:modId xmlns:p14="http://schemas.microsoft.com/office/powerpoint/2010/main" val="1494619035"/>
              </p:ext>
            </p:extLst>
          </p:nvPr>
        </p:nvGraphicFramePr>
        <p:xfrm>
          <a:off x="1219200" y="1917392"/>
          <a:ext cx="6572250" cy="3910112"/>
        </p:xfrm>
        <a:graphic>
          <a:graphicData uri="http://schemas.openxmlformats.org/drawingml/2006/table">
            <a:tbl>
              <a:tblPr/>
              <a:tblGrid>
                <a:gridCol w="4487466"/>
                <a:gridCol w="1104900"/>
                <a:gridCol w="979884"/>
              </a:tblGrid>
              <a:tr h="844550">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391" marR="4391" marT="5854"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2060"/>
                          </a:solidFill>
                          <a:effectLst/>
                          <a:latin typeface="Times New Roman" pitchFamily="18" charset="0"/>
                          <a:cs typeface="Times New Roman" pitchFamily="18" charset="0"/>
                        </a:rPr>
                        <a:t>Academic</a:t>
                      </a:r>
                    </a:p>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2060"/>
                          </a:solidFill>
                          <a:effectLst/>
                          <a:latin typeface="Times New Roman" pitchFamily="18" charset="0"/>
                          <a:cs typeface="Times New Roman" pitchFamily="18" charset="0"/>
                        </a:rPr>
                        <a:t>Perspective</a:t>
                      </a:r>
                      <a:endParaRPr kumimoji="0" lang="en-US" sz="2000" b="0" i="0" u="none" strike="noStrike" cap="none" normalizeH="0" baseline="0" dirty="0" smtClean="0">
                        <a:ln>
                          <a:noFill/>
                        </a:ln>
                        <a:solidFill>
                          <a:srgbClr val="002060"/>
                        </a:solidFill>
                        <a:effectLst/>
                        <a:latin typeface="Times New Roman" pitchFamily="18" charset="0"/>
                        <a:cs typeface="Times New Roman" pitchFamily="18" charset="0"/>
                      </a:endParaRPr>
                    </a:p>
                  </a:txBody>
                  <a:tcPr marL="4391" marR="4391" marT="5854"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cs typeface="Times New Roman" pitchFamily="18" charset="0"/>
                        </a:rPr>
                        <a:t>Practitioner</a:t>
                      </a:r>
                    </a:p>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cs typeface="Times New Roman" pitchFamily="18" charset="0"/>
                        </a:rPr>
                        <a:t>Perspective</a:t>
                      </a:r>
                      <a:endParaRPr kumimoji="0" lang="en-US" sz="20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391" marR="4391" marT="5854" marB="0" anchor="b" horzOverflow="overflow">
                    <a:lnL>
                      <a:noFill/>
                    </a:lnL>
                    <a:lnR>
                      <a:noFill/>
                    </a:lnR>
                    <a:lnT>
                      <a:noFill/>
                    </a:lnT>
                    <a:lnB>
                      <a:noFill/>
                    </a:lnB>
                    <a:lnTlToBr>
                      <a:noFill/>
                    </a:lnTlToBr>
                    <a:lnBlToTr>
                      <a:noFill/>
                    </a:lnBlToTr>
                    <a:noFill/>
                  </a:tcPr>
                </a:tc>
              </a:tr>
              <a:tr h="10080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Leveraging community and industry to make your university’s long term plans and strategy more in line with the needs of society and industry </a:t>
                      </a:r>
                    </a:p>
                  </a:txBody>
                  <a:tcPr marL="4391" marR="4391" marT="5854"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cs typeface="Times New Roman" pitchFamily="18" charset="0"/>
                        </a:rPr>
                        <a:t>6</a:t>
                      </a:r>
                    </a:p>
                  </a:txBody>
                  <a:tcPr marL="4391" marR="4391" marT="5854"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3</a:t>
                      </a:r>
                    </a:p>
                  </a:txBody>
                  <a:tcPr marL="4391" marR="4391" marT="5854" marB="0" anchor="ctr" horzOverflow="overflow">
                    <a:lnL>
                      <a:noFill/>
                    </a:lnL>
                    <a:lnR>
                      <a:noFill/>
                    </a:lnR>
                    <a:lnT>
                      <a:noFill/>
                    </a:lnT>
                    <a:lnB>
                      <a:noFill/>
                    </a:lnB>
                    <a:lnTlToBr>
                      <a:noFill/>
                    </a:lnTlToBr>
                    <a:lnBlToTr>
                      <a:noFill/>
                    </a:lnBlToTr>
                    <a:noFill/>
                  </a:tcPr>
                </a:tc>
              </a:tr>
              <a:tr h="6746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Use of industry and community resources for designing of specific programs, courses and curriculum components </a:t>
                      </a:r>
                    </a:p>
                  </a:txBody>
                  <a:tcPr marL="4391" marR="4391" marT="5854"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cs typeface="Times New Roman" pitchFamily="18" charset="0"/>
                        </a:rPr>
                        <a:t>6</a:t>
                      </a:r>
                    </a:p>
                  </a:txBody>
                  <a:tcPr marL="4391" marR="4391" marT="5854"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3</a:t>
                      </a:r>
                    </a:p>
                  </a:txBody>
                  <a:tcPr marL="4391" marR="4391" marT="5854" marB="0" anchor="ctr" horzOverflow="overflow">
                    <a:lnL>
                      <a:noFill/>
                    </a:lnL>
                    <a:lnR>
                      <a:noFill/>
                    </a:lnR>
                    <a:lnT>
                      <a:noFill/>
                    </a:lnT>
                    <a:lnB>
                      <a:noFill/>
                    </a:lnB>
                    <a:lnTlToBr>
                      <a:noFill/>
                    </a:lnTlToBr>
                    <a:lnBlToTr>
                      <a:noFill/>
                    </a:lnBlToTr>
                    <a:noFill/>
                  </a:tcPr>
                </a:tc>
              </a:tr>
              <a:tr h="6731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Use of industry and community in mentoring, coaching, career guidance and job placement</a:t>
                      </a:r>
                    </a:p>
                  </a:txBody>
                  <a:tcPr marL="4391" marR="4391" marT="5854" marB="0"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Times New Roman" pitchFamily="18" charset="0"/>
                          <a:cs typeface="Times New Roman" pitchFamily="18" charset="0"/>
                        </a:rPr>
                        <a:t>6</a:t>
                      </a:r>
                    </a:p>
                  </a:txBody>
                  <a:tcPr marL="4391" marR="4391" marT="5854"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4.5</a:t>
                      </a:r>
                    </a:p>
                  </a:txBody>
                  <a:tcPr marL="4391" marR="4391" marT="5854" marB="0" anchor="ctr" horzOverflow="overflow">
                    <a:lnL>
                      <a:noFill/>
                    </a:lnL>
                    <a:lnR>
                      <a:noFill/>
                    </a:lnR>
                    <a:lnT>
                      <a:noFill/>
                    </a:lnT>
                    <a:lnB>
                      <a:noFill/>
                    </a:lnB>
                    <a:lnTlToBr>
                      <a:noFill/>
                    </a:lnTlToBr>
                    <a:lnBlToTr>
                      <a:noFill/>
                    </a:lnBlToTr>
                    <a:noFill/>
                  </a:tcPr>
                </a:tc>
              </a:tr>
            </a:tbl>
          </a:graphicData>
        </a:graphic>
      </p:graphicFrame>
      <p:sp>
        <p:nvSpPr>
          <p:cNvPr id="21521" name="TextBox 4"/>
          <p:cNvSpPr txBox="1">
            <a:spLocks noChangeArrowheads="1"/>
          </p:cNvSpPr>
          <p:nvPr/>
        </p:nvSpPr>
        <p:spPr bwMode="auto">
          <a:xfrm>
            <a:off x="1331867" y="5958840"/>
            <a:ext cx="59436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dirty="0">
                <a:solidFill>
                  <a:srgbClr val="FF0000"/>
                </a:solidFill>
                <a:latin typeface="Calibri" panose="020F0502020204030204" pitchFamily="34" charset="0"/>
              </a:rPr>
              <a:t>Clearly there </a:t>
            </a:r>
            <a:r>
              <a:rPr lang="en-US" altLang="en-US" sz="2000" dirty="0" smtClean="0">
                <a:solidFill>
                  <a:srgbClr val="FF0000"/>
                </a:solidFill>
                <a:latin typeface="Calibri" panose="020F0502020204030204" pitchFamily="34" charset="0"/>
              </a:rPr>
              <a:t>is difference of perceptions! </a:t>
            </a:r>
            <a:endParaRPr lang="en-US" altLang="en-US" sz="2000" dirty="0">
              <a:solidFill>
                <a:srgbClr val="FF0000"/>
              </a:solidFill>
              <a:latin typeface="Calibri" panose="020F0502020204030204" pitchFamily="34" charset="0"/>
            </a:endParaRPr>
          </a:p>
          <a:p>
            <a:pPr eaLnBrk="1" hangingPunct="1"/>
            <a:endParaRPr lang="en-US" altLang="en-US" dirty="0">
              <a:latin typeface="Calibri" panose="020F0502020204030204" pitchFamily="34" charset="0"/>
            </a:endParaRPr>
          </a:p>
        </p:txBody>
      </p:sp>
      <p:sp>
        <p:nvSpPr>
          <p:cNvPr id="21522" name="Text Box 17"/>
          <p:cNvSpPr txBox="1">
            <a:spLocks noChangeArrowheads="1"/>
          </p:cNvSpPr>
          <p:nvPr/>
        </p:nvSpPr>
        <p:spPr bwMode="auto">
          <a:xfrm>
            <a:off x="1073333" y="1071155"/>
            <a:ext cx="710803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solidFill>
                  <a:srgbClr val="C00000"/>
                </a:solidFill>
              </a:rPr>
              <a:t>Difference in Perception between Academicians and Practitioners</a:t>
            </a:r>
          </a:p>
        </p:txBody>
      </p:sp>
    </p:spTree>
    <p:extLst>
      <p:ext uri="{BB962C8B-B14F-4D97-AF65-F5344CB8AC3E}">
        <p14:creationId xmlns:p14="http://schemas.microsoft.com/office/powerpoint/2010/main" val="418147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Critical Questions</a:t>
            </a:r>
            <a:endParaRPr lang="en-US" dirty="0"/>
          </a:p>
        </p:txBody>
      </p:sp>
      <p:sp>
        <p:nvSpPr>
          <p:cNvPr id="3" name="Content Placeholder 2"/>
          <p:cNvSpPr>
            <a:spLocks noGrp="1"/>
          </p:cNvSpPr>
          <p:nvPr>
            <p:ph idx="1"/>
          </p:nvPr>
        </p:nvSpPr>
        <p:spPr/>
        <p:txBody>
          <a:bodyPr>
            <a:normAutofit/>
          </a:bodyPr>
          <a:lstStyle/>
          <a:p>
            <a:r>
              <a:rPr lang="en-US" sz="2600" dirty="0" smtClean="0"/>
              <a:t>The Global Mindset – Balance between local requirements and globalization compulsions</a:t>
            </a:r>
          </a:p>
          <a:p>
            <a:r>
              <a:rPr lang="en-US" sz="2600" dirty="0" smtClean="0"/>
              <a:t>The Relevance Deficit</a:t>
            </a:r>
          </a:p>
          <a:p>
            <a:r>
              <a:rPr lang="en-US" sz="2600" dirty="0" smtClean="0"/>
              <a:t>The Disruptive Deficit</a:t>
            </a:r>
          </a:p>
          <a:p>
            <a:r>
              <a:rPr lang="en-US" sz="2600" dirty="0" smtClean="0"/>
              <a:t>The Reputation Game: Rankings? Accreditation?</a:t>
            </a:r>
          </a:p>
          <a:p>
            <a:r>
              <a:rPr lang="en-US" sz="2600" dirty="0" smtClean="0"/>
              <a:t>The Leadership skills Deficit: Value-based leadership?</a:t>
            </a:r>
          </a:p>
          <a:p>
            <a:r>
              <a:rPr lang="en-US" sz="2600" dirty="0" smtClean="0"/>
              <a:t>The change mindset: Stuck in theory</a:t>
            </a:r>
          </a:p>
          <a:p>
            <a:r>
              <a:rPr lang="en-US" sz="2600" dirty="0" smtClean="0"/>
              <a:t>The Humanistic Deficit: Ethics and personal development</a:t>
            </a:r>
          </a:p>
          <a:p>
            <a:r>
              <a:rPr lang="en-US" sz="2600" dirty="0" smtClean="0"/>
              <a:t>The innovation Deficit:  Developing Entrepreneurs?</a:t>
            </a:r>
            <a:endParaRPr lang="en-US" dirty="0"/>
          </a:p>
        </p:txBody>
      </p:sp>
    </p:spTree>
    <p:extLst>
      <p:ext uri="{BB962C8B-B14F-4D97-AF65-F5344CB8AC3E}">
        <p14:creationId xmlns:p14="http://schemas.microsoft.com/office/powerpoint/2010/main" val="896002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could be done</a:t>
            </a:r>
            <a:endParaRPr lang="en-US" dirty="0"/>
          </a:p>
        </p:txBody>
      </p:sp>
      <p:sp>
        <p:nvSpPr>
          <p:cNvPr id="3" name="Content Placeholder 2"/>
          <p:cNvSpPr>
            <a:spLocks noGrp="1"/>
          </p:cNvSpPr>
          <p:nvPr>
            <p:ph idx="1"/>
          </p:nvPr>
        </p:nvSpPr>
        <p:spPr/>
        <p:txBody>
          <a:bodyPr>
            <a:normAutofit lnSpcReduction="10000"/>
          </a:bodyPr>
          <a:lstStyle/>
          <a:p>
            <a:r>
              <a:rPr lang="en-US" dirty="0" smtClean="0"/>
              <a:t>Open Innovation:  Enhance Innovation through opening to external stakeholders: Suppliers, Partners and customers</a:t>
            </a:r>
          </a:p>
          <a:p>
            <a:r>
              <a:rPr lang="en-US" dirty="0" smtClean="0"/>
              <a:t>Three key characteristics of open innovation</a:t>
            </a:r>
          </a:p>
          <a:p>
            <a:pPr lvl="1"/>
            <a:r>
              <a:rPr lang="en-US" dirty="0" smtClean="0"/>
              <a:t>People</a:t>
            </a:r>
          </a:p>
          <a:p>
            <a:pPr lvl="1"/>
            <a:r>
              <a:rPr lang="en-US" dirty="0" smtClean="0"/>
              <a:t>Problems</a:t>
            </a:r>
          </a:p>
          <a:p>
            <a:pPr lvl="1"/>
            <a:r>
              <a:rPr lang="en-US" dirty="0" smtClean="0"/>
              <a:t>Processes and tools</a:t>
            </a:r>
          </a:p>
          <a:p>
            <a:r>
              <a:rPr lang="en-US" dirty="0" smtClean="0"/>
              <a:t>Engage with large number of people as partners</a:t>
            </a:r>
          </a:p>
        </p:txBody>
      </p:sp>
    </p:spTree>
    <p:extLst>
      <p:ext uri="{BB962C8B-B14F-4D97-AF65-F5344CB8AC3E}">
        <p14:creationId xmlns:p14="http://schemas.microsoft.com/office/powerpoint/2010/main" val="2745350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111</TotalTime>
  <Words>848</Words>
  <Application>Microsoft Office PowerPoint</Application>
  <PresentationFormat>On-screen Show (4:3)</PresentationFormat>
  <Paragraphs>124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Impact and Relevance of Business Schools </vt:lpstr>
      <vt:lpstr>The Core Issue</vt:lpstr>
      <vt:lpstr>University, Industry and Community Linkages</vt:lpstr>
      <vt:lpstr>Leveraging Industry and Community Resources to make the University's Plans more relevant</vt:lpstr>
      <vt:lpstr>Use of Industry and Community Resources to Design specific programs and curricula</vt:lpstr>
      <vt:lpstr>Use of Industry and Community Resources in Mentoring and Placement</vt:lpstr>
      <vt:lpstr>University, Industry and Community Linkages</vt:lpstr>
      <vt:lpstr>The Critical Questions</vt:lpstr>
      <vt:lpstr>What could be done</vt:lpstr>
      <vt:lpstr>Problems to focus</vt:lpstr>
      <vt:lpstr>The core questions</vt:lpstr>
      <vt:lpstr>What could be done?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and Relevance of Business Schools</dc:title>
  <dc:creator>Zahoor</dc:creator>
  <cp:lastModifiedBy>Zahoor</cp:lastModifiedBy>
  <cp:revision>11</cp:revision>
  <dcterms:created xsi:type="dcterms:W3CDTF">2022-03-14T01:22:17Z</dcterms:created>
  <dcterms:modified xsi:type="dcterms:W3CDTF">2022-03-14T03:13:26Z</dcterms:modified>
</cp:coreProperties>
</file>